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7559675" cy="10691813"/>
  <p:embeddedFontLst>
    <p:embeddedFont>
      <p:font typeface="Open Sans" panose="020B0604020202020204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733C"/>
    <a:srgbClr val="145C46"/>
    <a:srgbClr val="32823C"/>
    <a:srgbClr val="1C6B2B"/>
    <a:srgbClr val="552378"/>
    <a:srgbClr val="851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3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Websites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Websites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>
          <a:xfrm>
            <a:off x="1182151" y="1913149"/>
            <a:ext cx="5866525" cy="4718469"/>
          </a:xfrm>
        </p:spPr>
        <p:txBody>
          <a:bodyPr>
            <a:normAutofit lnSpcReduction="10000"/>
          </a:bodyPr>
          <a:lstStyle/>
          <a:p>
            <a:r>
              <a:rPr lang="pt-BR" dirty="0"/>
              <a:t>Websites são usados para definir </a:t>
            </a:r>
            <a:r>
              <a:rPr lang="pt-BR" dirty="0" err="1"/>
              <a:t>URLs</a:t>
            </a:r>
            <a:r>
              <a:rPr lang="pt-BR" dirty="0"/>
              <a:t> base de acesso a certas áreas do portal</a:t>
            </a:r>
          </a:p>
          <a:p>
            <a:r>
              <a:rPr lang="pt-BR" dirty="0"/>
              <a:t>Cada website pode ser associado a um canal, que será seu canal raiz</a:t>
            </a:r>
          </a:p>
          <a:p>
            <a:r>
              <a:rPr lang="pt-BR" dirty="0"/>
              <a:t>Pode-se definir um canal como canal raiz de um website, mesmo este canal sendo descendente de outro website</a:t>
            </a:r>
          </a:p>
          <a:p>
            <a:pPr lvl="1"/>
            <a:r>
              <a:rPr lang="pt-BR" dirty="0"/>
              <a:t>Neste caso, desse canal em diante a estrutura será considerada como pertencente ao website selecionado e não pertencerá ao website ancestral</a:t>
            </a:r>
          </a:p>
          <a:p>
            <a:endParaRPr lang="pt-BR" dirty="0"/>
          </a:p>
        </p:txBody>
      </p:sp>
      <p:sp>
        <p:nvSpPr>
          <p:cNvPr id="5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8040176" y="3007954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6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8506130" y="3249145"/>
            <a:ext cx="117538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900" dirty="0" smtClean="0">
                <a:solidFill>
                  <a:schemeClr val="tx2"/>
                </a:solidFill>
              </a:rPr>
              <a:t>         Páginas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499" y="3330314"/>
            <a:ext cx="141749" cy="141749"/>
          </a:xfrm>
          <a:prstGeom prst="rect">
            <a:avLst/>
          </a:prstGeom>
        </p:spPr>
      </p:pic>
      <p:sp>
        <p:nvSpPr>
          <p:cNvPr id="8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8040176" y="3007954"/>
            <a:ext cx="440201" cy="80636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9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7775979" y="2696372"/>
            <a:ext cx="1107962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900" dirty="0" smtClean="0">
                <a:solidFill>
                  <a:schemeClr val="tx2"/>
                </a:solidFill>
              </a:rPr>
              <a:t>     </a:t>
            </a:r>
            <a:r>
              <a:rPr lang="pt-BR" sz="900" dirty="0" smtClean="0">
                <a:solidFill>
                  <a:schemeClr val="tx2"/>
                </a:solidFill>
              </a:rPr>
              <a:t>Institucional</a:t>
            </a:r>
            <a:endParaRPr lang="pt-BR" sz="900" dirty="0">
              <a:solidFill>
                <a:schemeClr val="tx2"/>
              </a:solidFill>
            </a:endParaRPr>
          </a:p>
        </p:txBody>
      </p:sp>
      <p:sp>
        <p:nvSpPr>
          <p:cNvPr id="1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8506131" y="3634403"/>
            <a:ext cx="152604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Resultado da Busca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499" y="3715572"/>
            <a:ext cx="141749" cy="141749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112" y="2802554"/>
            <a:ext cx="104775" cy="104775"/>
          </a:xfrm>
          <a:prstGeom prst="rect">
            <a:avLst/>
          </a:prstGeom>
        </p:spPr>
      </p:pic>
      <p:sp>
        <p:nvSpPr>
          <p:cNvPr id="13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7165987" y="2117674"/>
            <a:ext cx="78633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Portal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173" y="2179032"/>
            <a:ext cx="177894" cy="177894"/>
          </a:xfrm>
          <a:prstGeom prst="rect">
            <a:avLst/>
          </a:prstGeom>
        </p:spPr>
      </p:pic>
      <p:sp>
        <p:nvSpPr>
          <p:cNvPr id="15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7327237" y="2442137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6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8770327" y="4342448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7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9236281" y="4583639"/>
            <a:ext cx="117538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900" dirty="0" smtClean="0">
                <a:solidFill>
                  <a:schemeClr val="tx2"/>
                </a:solidFill>
              </a:rPr>
              <a:t>         Páginas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650" y="4664808"/>
            <a:ext cx="141749" cy="141749"/>
          </a:xfrm>
          <a:prstGeom prst="rect">
            <a:avLst/>
          </a:prstGeom>
        </p:spPr>
      </p:pic>
      <p:sp>
        <p:nvSpPr>
          <p:cNvPr id="19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8770327" y="4342448"/>
            <a:ext cx="440201" cy="80636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8506130" y="4030866"/>
            <a:ext cx="112027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Área restrita</a:t>
            </a:r>
            <a:endParaRPr lang="pt-BR" sz="900" dirty="0">
              <a:solidFill>
                <a:schemeClr val="tx2"/>
              </a:solidFill>
            </a:endParaRPr>
          </a:p>
        </p:txBody>
      </p:sp>
      <p:sp>
        <p:nvSpPr>
          <p:cNvPr id="21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9236282" y="4968897"/>
            <a:ext cx="152604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Resultado da Busca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650" y="5050066"/>
            <a:ext cx="141749" cy="141749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263" y="4137048"/>
            <a:ext cx="104775" cy="104775"/>
          </a:xfrm>
          <a:prstGeom prst="rect">
            <a:avLst/>
          </a:prstGeom>
        </p:spPr>
      </p:pic>
      <p:sp>
        <p:nvSpPr>
          <p:cNvPr id="24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8040176" y="3015446"/>
            <a:ext cx="440201" cy="131950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5" name="Fluxograma: Processo 24"/>
          <p:cNvSpPr/>
          <p:nvPr/>
        </p:nvSpPr>
        <p:spPr>
          <a:xfrm>
            <a:off x="9342650" y="2695464"/>
            <a:ext cx="1457454" cy="300757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900" dirty="0" smtClean="0"/>
              <a:t>URL: mydomain.com.br </a:t>
            </a:r>
            <a:endParaRPr lang="pt-BR" sz="900" dirty="0"/>
          </a:p>
        </p:txBody>
      </p:sp>
      <p:cxnSp>
        <p:nvCxnSpPr>
          <p:cNvPr id="26" name="Conector de Seta Reta 25"/>
          <p:cNvCxnSpPr>
            <a:stCxn id="9" idx="3"/>
            <a:endCxn id="25" idx="1"/>
          </p:cNvCxnSpPr>
          <p:nvPr/>
        </p:nvCxnSpPr>
        <p:spPr>
          <a:xfrm flipV="1">
            <a:off x="8883941" y="2845843"/>
            <a:ext cx="458709" cy="2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Fluxograma: Processo 26"/>
          <p:cNvSpPr/>
          <p:nvPr/>
        </p:nvSpPr>
        <p:spPr>
          <a:xfrm>
            <a:off x="10166737" y="4030866"/>
            <a:ext cx="1890393" cy="304088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900" dirty="0" smtClean="0"/>
              <a:t>URL: </a:t>
            </a:r>
            <a:r>
              <a:rPr lang="pt-BR" sz="900" dirty="0" smtClean="0"/>
              <a:t>mydomain.clients.com.br </a:t>
            </a:r>
            <a:endParaRPr lang="pt-BR" sz="900" dirty="0"/>
          </a:p>
        </p:txBody>
      </p:sp>
      <p:cxnSp>
        <p:nvCxnSpPr>
          <p:cNvPr id="28" name="Conector de Seta Reta 27"/>
          <p:cNvCxnSpPr>
            <a:stCxn id="20" idx="3"/>
            <a:endCxn id="27" idx="1"/>
          </p:cNvCxnSpPr>
          <p:nvPr/>
        </p:nvCxnSpPr>
        <p:spPr>
          <a:xfrm flipV="1">
            <a:off x="9626405" y="4182910"/>
            <a:ext cx="54033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256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Website com diretório estático </a:t>
            </a:r>
            <a:r>
              <a:rPr lang="pt-BR" dirty="0" smtClean="0"/>
              <a:t>configurado</a:t>
            </a:r>
            <a:endParaRPr lang="pt-BR" dirty="0"/>
          </a:p>
        </p:txBody>
      </p:sp>
      <p:sp>
        <p:nvSpPr>
          <p:cNvPr id="4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891535" y="2943674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5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357489" y="3184865"/>
            <a:ext cx="117538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900" dirty="0" smtClean="0">
                <a:solidFill>
                  <a:schemeClr val="tx2"/>
                </a:solidFill>
              </a:rPr>
              <a:t>         Páginas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858" y="3266034"/>
            <a:ext cx="141749" cy="141749"/>
          </a:xfrm>
          <a:prstGeom prst="rect">
            <a:avLst/>
          </a:prstGeom>
        </p:spPr>
      </p:pic>
      <p:sp>
        <p:nvSpPr>
          <p:cNvPr id="7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891535" y="2943674"/>
            <a:ext cx="440201" cy="80636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627338" y="2632092"/>
            <a:ext cx="1127823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>
                <a:solidFill>
                  <a:schemeClr val="tx2"/>
                </a:solidFill>
              </a:rPr>
              <a:t>Institucional</a:t>
            </a:r>
            <a:endParaRPr lang="pt-BR" sz="900" dirty="0">
              <a:solidFill>
                <a:schemeClr val="tx2"/>
              </a:solidFill>
            </a:endParaRPr>
          </a:p>
        </p:txBody>
      </p:sp>
      <p:sp>
        <p:nvSpPr>
          <p:cNvPr id="9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357490" y="3570123"/>
            <a:ext cx="152604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Resultado da Busca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858" y="3651292"/>
            <a:ext cx="141749" cy="141749"/>
          </a:xfrm>
          <a:prstGeom prst="rect">
            <a:avLst/>
          </a:prstGeom>
        </p:spPr>
      </p:pic>
      <p:sp>
        <p:nvSpPr>
          <p:cNvPr id="11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356416" y="3995154"/>
            <a:ext cx="956083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900" dirty="0" smtClean="0">
                <a:solidFill>
                  <a:schemeClr val="tx2"/>
                </a:solidFill>
              </a:rPr>
              <a:t>       Notícias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602" y="4056512"/>
            <a:ext cx="177894" cy="177894"/>
          </a:xfrm>
          <a:prstGeom prst="rect">
            <a:avLst/>
          </a:prstGeom>
        </p:spPr>
      </p:pic>
      <p:sp>
        <p:nvSpPr>
          <p:cNvPr id="13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885101" y="2933181"/>
            <a:ext cx="427167" cy="1301224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4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2598427" y="4301326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5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3064381" y="4542517"/>
            <a:ext cx="81915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900" dirty="0" smtClean="0">
                <a:solidFill>
                  <a:schemeClr val="tx2"/>
                </a:solidFill>
              </a:rPr>
              <a:t>       Lista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750" y="4623686"/>
            <a:ext cx="141749" cy="141749"/>
          </a:xfrm>
          <a:prstGeom prst="rect">
            <a:avLst/>
          </a:prstGeom>
        </p:spPr>
      </p:pic>
      <p:sp>
        <p:nvSpPr>
          <p:cNvPr id="17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3064382" y="4927775"/>
            <a:ext cx="819156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Detalhe</a:t>
            </a:r>
            <a:endParaRPr lang="pt-BR" sz="900" dirty="0">
              <a:solidFill>
                <a:schemeClr val="tx2"/>
              </a:solidFill>
            </a:endParaRPr>
          </a:p>
        </p:txBody>
      </p:sp>
      <p:sp>
        <p:nvSpPr>
          <p:cNvPr id="19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2569251" y="4301325"/>
            <a:ext cx="476558" cy="84936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471" y="2738274"/>
            <a:ext cx="104775" cy="104775"/>
          </a:xfrm>
          <a:prstGeom prst="rect">
            <a:avLst/>
          </a:prstGeom>
        </p:spPr>
      </p:pic>
      <p:sp>
        <p:nvSpPr>
          <p:cNvPr id="22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017346" y="2053394"/>
            <a:ext cx="78633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Portal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32" y="2114752"/>
            <a:ext cx="177894" cy="177894"/>
          </a:xfrm>
          <a:prstGeom prst="rect">
            <a:avLst/>
          </a:prstGeom>
        </p:spPr>
      </p:pic>
      <p:sp>
        <p:nvSpPr>
          <p:cNvPr id="24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178596" y="2377857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33" name="Retângulo com Único Canto Aparado 32"/>
          <p:cNvSpPr/>
          <p:nvPr/>
        </p:nvSpPr>
        <p:spPr>
          <a:xfrm>
            <a:off x="6425524" y="4701711"/>
            <a:ext cx="4798946" cy="1144018"/>
          </a:xfrm>
          <a:prstGeom prst="snip1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300" b="1" dirty="0" smtClean="0"/>
              <a:t>Gerenciador de websites</a:t>
            </a:r>
          </a:p>
          <a:p>
            <a:pPr algn="ctr"/>
            <a:endParaRPr lang="pt-BR" sz="1100" b="1" dirty="0" smtClean="0"/>
          </a:p>
          <a:p>
            <a:r>
              <a:rPr lang="pt-BR" sz="1100" b="1" dirty="0" smtClean="0"/>
              <a:t>Diretório estático</a:t>
            </a:r>
            <a:r>
              <a:rPr lang="pt-BR" sz="1100" dirty="0"/>
              <a:t>: </a:t>
            </a:r>
            <a:r>
              <a:rPr lang="pt-BR" sz="1100" dirty="0" smtClean="0"/>
              <a:t>/</a:t>
            </a:r>
            <a:r>
              <a:rPr lang="pt-BR" sz="1100" dirty="0" err="1" smtClean="0"/>
              <a:t>lumisportal</a:t>
            </a:r>
            <a:r>
              <a:rPr lang="pt-BR" sz="1100" dirty="0" smtClean="0"/>
              <a:t>/</a:t>
            </a:r>
            <a:r>
              <a:rPr lang="pt-BR" sz="1100" dirty="0" err="1" smtClean="0"/>
              <a:t>lumisdata</a:t>
            </a:r>
            <a:r>
              <a:rPr lang="pt-BR" sz="1100" dirty="0" smtClean="0"/>
              <a:t>/</a:t>
            </a:r>
            <a:r>
              <a:rPr lang="pt-BR" sz="1100" dirty="0" err="1" smtClean="0"/>
              <a:t>shared</a:t>
            </a:r>
            <a:r>
              <a:rPr lang="pt-BR" sz="1100" dirty="0" smtClean="0"/>
              <a:t>/website/institucional</a:t>
            </a:r>
            <a:endParaRPr lang="pt-BR" sz="1100" dirty="0" smtClean="0"/>
          </a:p>
          <a:p>
            <a:r>
              <a:rPr lang="pt-BR" sz="1100" b="1" dirty="0" smtClean="0"/>
              <a:t>Canal Raiz</a:t>
            </a:r>
            <a:r>
              <a:rPr lang="pt-BR" sz="1100" dirty="0" smtClean="0"/>
              <a:t>: </a:t>
            </a:r>
            <a:r>
              <a:rPr lang="pt-BR" sz="1100" dirty="0"/>
              <a:t>/</a:t>
            </a:r>
            <a:r>
              <a:rPr lang="pt-BR" sz="1100" dirty="0" smtClean="0"/>
              <a:t>Portal/institucional</a:t>
            </a:r>
            <a:endParaRPr lang="pt-BR" sz="1100" dirty="0" smtClean="0"/>
          </a:p>
          <a:p>
            <a:r>
              <a:rPr lang="pt-BR" sz="1100" b="1" dirty="0" smtClean="0"/>
              <a:t>URL</a:t>
            </a:r>
            <a:r>
              <a:rPr lang="pt-BR" sz="1100" dirty="0" smtClean="0"/>
              <a:t>: </a:t>
            </a:r>
            <a:r>
              <a:rPr lang="pt-BR" sz="1100" dirty="0" smtClean="0"/>
              <a:t>mydomain.com.br </a:t>
            </a:r>
            <a:endParaRPr lang="pt-BR" sz="1100" dirty="0"/>
          </a:p>
        </p:txBody>
      </p:sp>
      <p:sp>
        <p:nvSpPr>
          <p:cNvPr id="34" name="WS Novo">
            <a:extLst>
              <a:ext uri="{FF2B5EF4-FFF2-40B4-BE49-F238E27FC236}">
                <a16:creationId xmlns:a16="http://schemas.microsoft.com/office/drawing/2014/main" id="{60F7E8CC-DFC1-4A85-8310-C2D613A9BCD4}"/>
              </a:ext>
            </a:extLst>
          </p:cNvPr>
          <p:cNvSpPr/>
          <p:nvPr/>
        </p:nvSpPr>
        <p:spPr>
          <a:xfrm>
            <a:off x="6425524" y="2421848"/>
            <a:ext cx="2303479" cy="1129687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Módulo </a:t>
            </a:r>
            <a:r>
              <a:rPr lang="pt-BR" dirty="0" smtClean="0">
                <a:solidFill>
                  <a:schemeClr val="tx2"/>
                </a:solidFill>
              </a:rPr>
              <a:t>Institucional</a:t>
            </a:r>
            <a:endParaRPr lang="pt-BR" dirty="0" smtClean="0">
              <a:solidFill>
                <a:schemeClr val="tx2"/>
              </a:solidFill>
            </a:endParaRPr>
          </a:p>
          <a:p>
            <a:pPr algn="ctr"/>
            <a:endParaRPr lang="pt-BR" dirty="0" smtClean="0">
              <a:solidFill>
                <a:schemeClr val="tx2"/>
              </a:solidFill>
            </a:endParaRPr>
          </a:p>
          <a:p>
            <a:pPr algn="ctr"/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36" name="WS Novo">
            <a:extLst>
              <a:ext uri="{FF2B5EF4-FFF2-40B4-BE49-F238E27FC236}">
                <a16:creationId xmlns:a16="http://schemas.microsoft.com/office/drawing/2014/main" id="{60F7E8CC-DFC1-4A85-8310-C2D613A9BCD4}"/>
              </a:ext>
            </a:extLst>
          </p:cNvPr>
          <p:cNvSpPr/>
          <p:nvPr/>
        </p:nvSpPr>
        <p:spPr>
          <a:xfrm>
            <a:off x="9755928" y="3123624"/>
            <a:ext cx="2303479" cy="1129687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Web Server</a:t>
            </a:r>
          </a:p>
          <a:p>
            <a:pPr algn="ctr"/>
            <a:endParaRPr lang="pt-BR" dirty="0" smtClean="0">
              <a:solidFill>
                <a:schemeClr val="tx2"/>
              </a:solidFill>
            </a:endParaRPr>
          </a:p>
          <a:p>
            <a:pPr algn="ctr"/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37" name="Retângulo Arredondado 36"/>
          <p:cNvSpPr/>
          <p:nvPr/>
        </p:nvSpPr>
        <p:spPr>
          <a:xfrm>
            <a:off x="9881621" y="3731447"/>
            <a:ext cx="828136" cy="45472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Tema</a:t>
            </a:r>
            <a:endParaRPr lang="pt-BR" dirty="0"/>
          </a:p>
        </p:txBody>
      </p:sp>
      <p:sp>
        <p:nvSpPr>
          <p:cNvPr id="38" name="WS Novo">
            <a:extLst>
              <a:ext uri="{FF2B5EF4-FFF2-40B4-BE49-F238E27FC236}">
                <a16:creationId xmlns:a16="http://schemas.microsoft.com/office/drawing/2014/main" id="{60F7E8CC-DFC1-4A85-8310-C2D613A9BCD4}"/>
              </a:ext>
            </a:extLst>
          </p:cNvPr>
          <p:cNvSpPr/>
          <p:nvPr/>
        </p:nvSpPr>
        <p:spPr>
          <a:xfrm>
            <a:off x="9755928" y="1795399"/>
            <a:ext cx="2303479" cy="1129687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>
                <a:solidFill>
                  <a:schemeClr val="tx2"/>
                </a:solidFill>
              </a:rPr>
              <a:t>App</a:t>
            </a:r>
            <a:r>
              <a:rPr lang="pt-BR" dirty="0" smtClean="0">
                <a:solidFill>
                  <a:schemeClr val="tx2"/>
                </a:solidFill>
              </a:rPr>
              <a:t> Server</a:t>
            </a:r>
          </a:p>
          <a:p>
            <a:pPr algn="ctr"/>
            <a:endParaRPr lang="pt-BR" dirty="0" smtClean="0">
              <a:solidFill>
                <a:schemeClr val="tx2"/>
              </a:solidFill>
            </a:endParaRPr>
          </a:p>
          <a:p>
            <a:pPr algn="ctr"/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39" name="Seta para a Direita 38"/>
          <p:cNvSpPr/>
          <p:nvPr/>
        </p:nvSpPr>
        <p:spPr>
          <a:xfrm rot="1800000">
            <a:off x="8373965" y="3587783"/>
            <a:ext cx="1524723" cy="245851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Fluxograma: Processo 39"/>
          <p:cNvSpPr/>
          <p:nvPr/>
        </p:nvSpPr>
        <p:spPr>
          <a:xfrm>
            <a:off x="6425524" y="1875715"/>
            <a:ext cx="2303479" cy="389712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Atualização de módulo</a:t>
            </a:r>
            <a:endParaRPr lang="pt-BR" sz="1200" dirty="0"/>
          </a:p>
        </p:txBody>
      </p:sp>
      <p:sp>
        <p:nvSpPr>
          <p:cNvPr id="35" name="Retângulo Arredondado 34"/>
          <p:cNvSpPr/>
          <p:nvPr/>
        </p:nvSpPr>
        <p:spPr>
          <a:xfrm>
            <a:off x="7704157" y="3020024"/>
            <a:ext cx="828136" cy="45472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Tema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7029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Website com diretório </a:t>
            </a:r>
            <a:r>
              <a:rPr lang="pt-BR" dirty="0" smtClean="0"/>
              <a:t>estático NÃO </a:t>
            </a:r>
            <a:r>
              <a:rPr lang="pt-BR" dirty="0" smtClean="0"/>
              <a:t>configurado</a:t>
            </a:r>
            <a:endParaRPr lang="pt-BR" dirty="0"/>
          </a:p>
        </p:txBody>
      </p:sp>
      <p:sp>
        <p:nvSpPr>
          <p:cNvPr id="33" name="Retângulo com Único Canto Aparado 32"/>
          <p:cNvSpPr/>
          <p:nvPr/>
        </p:nvSpPr>
        <p:spPr>
          <a:xfrm>
            <a:off x="6425524" y="4701711"/>
            <a:ext cx="4170172" cy="1144018"/>
          </a:xfrm>
          <a:prstGeom prst="snip1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300" b="1" dirty="0" smtClean="0"/>
              <a:t>Gerenciador de websites</a:t>
            </a:r>
          </a:p>
          <a:p>
            <a:pPr algn="ctr"/>
            <a:endParaRPr lang="pt-BR" sz="1100" b="1" dirty="0" smtClean="0"/>
          </a:p>
          <a:p>
            <a:r>
              <a:rPr lang="pt-BR" sz="1100" b="1" dirty="0" smtClean="0"/>
              <a:t>Diretório estático</a:t>
            </a:r>
            <a:r>
              <a:rPr lang="pt-BR" sz="1100" dirty="0"/>
              <a:t>: </a:t>
            </a:r>
            <a:r>
              <a:rPr lang="pt-BR" sz="1100" dirty="0" smtClean="0"/>
              <a:t>VAZIO</a:t>
            </a:r>
          </a:p>
          <a:p>
            <a:r>
              <a:rPr lang="pt-BR" sz="1100" b="1" dirty="0" smtClean="0"/>
              <a:t>Canal Raiz</a:t>
            </a:r>
            <a:r>
              <a:rPr lang="pt-BR" sz="1100" dirty="0" smtClean="0"/>
              <a:t>: </a:t>
            </a:r>
            <a:r>
              <a:rPr lang="pt-BR" sz="1100" dirty="0"/>
              <a:t>/Portal/institucional</a:t>
            </a:r>
          </a:p>
          <a:p>
            <a:r>
              <a:rPr lang="pt-BR" sz="1100" b="1" dirty="0" smtClean="0"/>
              <a:t>URL</a:t>
            </a:r>
            <a:r>
              <a:rPr lang="pt-BR" sz="1100" dirty="0" smtClean="0"/>
              <a:t>: </a:t>
            </a:r>
            <a:r>
              <a:rPr lang="pt-BR" sz="1100" dirty="0" smtClean="0"/>
              <a:t>mydomain.com.br </a:t>
            </a:r>
            <a:endParaRPr lang="pt-BR" sz="1100" dirty="0"/>
          </a:p>
        </p:txBody>
      </p:sp>
      <p:sp>
        <p:nvSpPr>
          <p:cNvPr id="34" name="WS Novo">
            <a:extLst>
              <a:ext uri="{FF2B5EF4-FFF2-40B4-BE49-F238E27FC236}">
                <a16:creationId xmlns:a16="http://schemas.microsoft.com/office/drawing/2014/main" id="{60F7E8CC-DFC1-4A85-8310-C2D613A9BCD4}"/>
              </a:ext>
            </a:extLst>
          </p:cNvPr>
          <p:cNvSpPr/>
          <p:nvPr/>
        </p:nvSpPr>
        <p:spPr>
          <a:xfrm>
            <a:off x="6425524" y="2421848"/>
            <a:ext cx="2303479" cy="1129687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Módulo B2C</a:t>
            </a:r>
          </a:p>
          <a:p>
            <a:pPr algn="ctr"/>
            <a:endParaRPr lang="pt-BR" dirty="0" smtClean="0">
              <a:solidFill>
                <a:schemeClr val="tx2"/>
              </a:solidFill>
            </a:endParaRPr>
          </a:p>
          <a:p>
            <a:pPr algn="ctr"/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36" name="WS Novo">
            <a:extLst>
              <a:ext uri="{FF2B5EF4-FFF2-40B4-BE49-F238E27FC236}">
                <a16:creationId xmlns:a16="http://schemas.microsoft.com/office/drawing/2014/main" id="{60F7E8CC-DFC1-4A85-8310-C2D613A9BCD4}"/>
              </a:ext>
            </a:extLst>
          </p:cNvPr>
          <p:cNvSpPr/>
          <p:nvPr/>
        </p:nvSpPr>
        <p:spPr>
          <a:xfrm>
            <a:off x="9755928" y="3123624"/>
            <a:ext cx="2303479" cy="1129687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Web Server</a:t>
            </a:r>
          </a:p>
          <a:p>
            <a:pPr algn="ctr"/>
            <a:endParaRPr lang="pt-BR" dirty="0" smtClean="0">
              <a:solidFill>
                <a:schemeClr val="tx2"/>
              </a:solidFill>
            </a:endParaRPr>
          </a:p>
          <a:p>
            <a:pPr algn="ctr"/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38" name="WS Novo">
            <a:extLst>
              <a:ext uri="{FF2B5EF4-FFF2-40B4-BE49-F238E27FC236}">
                <a16:creationId xmlns:a16="http://schemas.microsoft.com/office/drawing/2014/main" id="{60F7E8CC-DFC1-4A85-8310-C2D613A9BCD4}"/>
              </a:ext>
            </a:extLst>
          </p:cNvPr>
          <p:cNvSpPr/>
          <p:nvPr/>
        </p:nvSpPr>
        <p:spPr>
          <a:xfrm>
            <a:off x="9755928" y="1795399"/>
            <a:ext cx="2303479" cy="1129687"/>
          </a:xfrm>
          <a:prstGeom prst="cube">
            <a:avLst>
              <a:gd name="adj" fmla="val 90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>
                <a:solidFill>
                  <a:schemeClr val="tx2"/>
                </a:solidFill>
              </a:rPr>
              <a:t>App</a:t>
            </a:r>
            <a:r>
              <a:rPr lang="pt-BR" dirty="0" smtClean="0">
                <a:solidFill>
                  <a:schemeClr val="tx2"/>
                </a:solidFill>
              </a:rPr>
              <a:t> Server</a:t>
            </a:r>
          </a:p>
          <a:p>
            <a:pPr algn="ctr"/>
            <a:endParaRPr lang="pt-BR" dirty="0" smtClean="0">
              <a:solidFill>
                <a:schemeClr val="tx2"/>
              </a:solidFill>
            </a:endParaRPr>
          </a:p>
          <a:p>
            <a:pPr algn="ctr"/>
            <a:endParaRPr lang="pt-BR" dirty="0">
              <a:solidFill>
                <a:schemeClr val="tx2"/>
              </a:solidFill>
            </a:endParaRPr>
          </a:p>
        </p:txBody>
      </p:sp>
      <p:sp>
        <p:nvSpPr>
          <p:cNvPr id="39" name="Seta para a Direita 38"/>
          <p:cNvSpPr/>
          <p:nvPr/>
        </p:nvSpPr>
        <p:spPr>
          <a:xfrm rot="20380399">
            <a:off x="8438134" y="2800534"/>
            <a:ext cx="1440971" cy="2054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Fluxograma: Processo 39"/>
          <p:cNvSpPr/>
          <p:nvPr/>
        </p:nvSpPr>
        <p:spPr>
          <a:xfrm>
            <a:off x="6425524" y="1875715"/>
            <a:ext cx="2303479" cy="389712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/>
              <a:t>Atualização de módulo</a:t>
            </a:r>
            <a:endParaRPr lang="pt-BR" sz="1200" dirty="0"/>
          </a:p>
        </p:txBody>
      </p:sp>
      <p:sp>
        <p:nvSpPr>
          <p:cNvPr id="37" name="Retângulo Arredondado 36"/>
          <p:cNvSpPr/>
          <p:nvPr/>
        </p:nvSpPr>
        <p:spPr>
          <a:xfrm>
            <a:off x="9869915" y="2391442"/>
            <a:ext cx="828136" cy="45472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Tema</a:t>
            </a:r>
            <a:endParaRPr lang="pt-BR" dirty="0"/>
          </a:p>
        </p:txBody>
      </p:sp>
      <p:sp>
        <p:nvSpPr>
          <p:cNvPr id="35" name="Retângulo Arredondado 34"/>
          <p:cNvSpPr/>
          <p:nvPr/>
        </p:nvSpPr>
        <p:spPr>
          <a:xfrm>
            <a:off x="7704157" y="3020024"/>
            <a:ext cx="828136" cy="45472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Tema</a:t>
            </a:r>
            <a:endParaRPr lang="pt-BR" dirty="0"/>
          </a:p>
        </p:txBody>
      </p:sp>
      <p:sp>
        <p:nvSpPr>
          <p:cNvPr id="43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891535" y="2943674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4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357489" y="3184865"/>
            <a:ext cx="117538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900" dirty="0" smtClean="0">
                <a:solidFill>
                  <a:schemeClr val="tx2"/>
                </a:solidFill>
              </a:rPr>
              <a:t>         Páginas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45" name="Imagem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858" y="3266034"/>
            <a:ext cx="141749" cy="141749"/>
          </a:xfrm>
          <a:prstGeom prst="rect">
            <a:avLst/>
          </a:prstGeom>
        </p:spPr>
      </p:pic>
      <p:sp>
        <p:nvSpPr>
          <p:cNvPr id="46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891535" y="2943674"/>
            <a:ext cx="440201" cy="80636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7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627338" y="2632092"/>
            <a:ext cx="1127823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>
                <a:solidFill>
                  <a:schemeClr val="tx2"/>
                </a:solidFill>
              </a:rPr>
              <a:t>Institucional</a:t>
            </a:r>
            <a:endParaRPr lang="pt-BR" sz="900" dirty="0">
              <a:solidFill>
                <a:schemeClr val="tx2"/>
              </a:solidFill>
            </a:endParaRPr>
          </a:p>
        </p:txBody>
      </p:sp>
      <p:sp>
        <p:nvSpPr>
          <p:cNvPr id="48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357490" y="3570123"/>
            <a:ext cx="1526048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Resultado da Busca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49" name="Imagem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858" y="3651292"/>
            <a:ext cx="141749" cy="141749"/>
          </a:xfrm>
          <a:prstGeom prst="rect">
            <a:avLst/>
          </a:prstGeom>
        </p:spPr>
      </p:pic>
      <p:sp>
        <p:nvSpPr>
          <p:cNvPr id="50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2356416" y="3995154"/>
            <a:ext cx="956083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900" dirty="0" smtClean="0">
                <a:solidFill>
                  <a:schemeClr val="tx2"/>
                </a:solidFill>
              </a:rPr>
              <a:t>       Notícias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51" name="Imagem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602" y="4056512"/>
            <a:ext cx="177894" cy="177894"/>
          </a:xfrm>
          <a:prstGeom prst="rect">
            <a:avLst/>
          </a:prstGeom>
        </p:spPr>
      </p:pic>
      <p:sp>
        <p:nvSpPr>
          <p:cNvPr id="52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885101" y="2933181"/>
            <a:ext cx="427167" cy="1301224"/>
          </a:xfrm>
          <a:prstGeom prst="bentArrow">
            <a:avLst>
              <a:gd name="adj1" fmla="val 25000"/>
              <a:gd name="adj2" fmla="val 25000"/>
              <a:gd name="adj3" fmla="val 27057"/>
              <a:gd name="adj4" fmla="val 4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53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2598427" y="4301326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54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3064381" y="4542517"/>
            <a:ext cx="819157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900" dirty="0" smtClean="0">
                <a:solidFill>
                  <a:schemeClr val="tx2"/>
                </a:solidFill>
              </a:rPr>
              <a:t>       Lista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55" name="Imagem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750" y="4623686"/>
            <a:ext cx="141749" cy="141749"/>
          </a:xfrm>
          <a:prstGeom prst="rect">
            <a:avLst/>
          </a:prstGeom>
        </p:spPr>
      </p:pic>
      <p:sp>
        <p:nvSpPr>
          <p:cNvPr id="56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3064382" y="4927775"/>
            <a:ext cx="819156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Detalhe</a:t>
            </a:r>
            <a:endParaRPr lang="pt-BR" sz="900" dirty="0">
              <a:solidFill>
                <a:schemeClr val="tx2"/>
              </a:solidFill>
            </a:endParaRPr>
          </a:p>
        </p:txBody>
      </p:sp>
      <p:sp>
        <p:nvSpPr>
          <p:cNvPr id="57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2569251" y="4301325"/>
            <a:ext cx="476558" cy="84936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58" name="Imagem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471" y="2738274"/>
            <a:ext cx="104775" cy="104775"/>
          </a:xfrm>
          <a:prstGeom prst="rect">
            <a:avLst/>
          </a:prstGeom>
        </p:spPr>
      </p:pic>
      <p:sp>
        <p:nvSpPr>
          <p:cNvPr id="59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1017346" y="2053394"/>
            <a:ext cx="786335" cy="30408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900" dirty="0" smtClean="0">
                <a:solidFill>
                  <a:schemeClr val="tx2"/>
                </a:solidFill>
              </a:rPr>
              <a:t>Portal</a:t>
            </a:r>
            <a:endParaRPr lang="pt-BR" sz="900" dirty="0">
              <a:solidFill>
                <a:schemeClr val="tx2"/>
              </a:solidFill>
            </a:endParaRPr>
          </a:p>
        </p:txBody>
      </p:sp>
      <p:pic>
        <p:nvPicPr>
          <p:cNvPr id="60" name="Imagem 5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32" y="2114752"/>
            <a:ext cx="177894" cy="177894"/>
          </a:xfrm>
          <a:prstGeom prst="rect">
            <a:avLst/>
          </a:prstGeom>
        </p:spPr>
      </p:pic>
      <p:sp>
        <p:nvSpPr>
          <p:cNvPr id="61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1178596" y="2377857"/>
            <a:ext cx="440201" cy="50847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5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37" grpId="0" animBg="1"/>
    </p:bld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181</Words>
  <Application>Microsoft Office PowerPoint</Application>
  <PresentationFormat>Widescreen</PresentationFormat>
  <Paragraphs>54</Paragraphs>
  <Slides>4</Slides>
  <Notes>1</Notes>
  <HiddenSlides>2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Times New Roman</vt:lpstr>
      <vt:lpstr>Open Sans</vt:lpstr>
      <vt:lpstr>LumisXP</vt:lpstr>
      <vt:lpstr>Websites</vt:lpstr>
      <vt:lpstr>Websites</vt:lpstr>
      <vt:lpstr>Website com diretório estático configurado</vt:lpstr>
      <vt:lpstr>Website com diretório estático NÃO configurado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7</cp:revision>
  <dcterms:created xsi:type="dcterms:W3CDTF">2021-11-26T20:26:05Z</dcterms:created>
  <dcterms:modified xsi:type="dcterms:W3CDTF">2025-01-03T00:57:18Z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