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7559675" cy="10691813"/>
  <p:embeddedFontLst>
    <p:embeddedFont>
      <p:font typeface="Open Sans" panose="020B060402020202020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4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823C"/>
    <a:srgbClr val="23733C"/>
    <a:srgbClr val="1C6B2B"/>
    <a:srgbClr val="145C46"/>
    <a:srgbClr val="552378"/>
    <a:srgbClr val="851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Migração de conteúdo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Migração de conteúdo</a:t>
            </a:r>
          </a:p>
        </p:txBody>
      </p:sp>
      <p:sp>
        <p:nvSpPr>
          <p:cNvPr id="5" name="Retângulo 4"/>
          <p:cNvSpPr/>
          <p:nvPr/>
        </p:nvSpPr>
        <p:spPr>
          <a:xfrm>
            <a:off x="2306964" y="1862465"/>
            <a:ext cx="3195873" cy="30419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Arredondado 5"/>
          <p:cNvSpPr/>
          <p:nvPr/>
        </p:nvSpPr>
        <p:spPr>
          <a:xfrm>
            <a:off x="3040294" y="2966986"/>
            <a:ext cx="1421394" cy="38217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Notícia A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2522740" y="2523367"/>
            <a:ext cx="2817136" cy="1892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321649" y="2536207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Notícias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4148491" y="1878868"/>
            <a:ext cx="136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Ambiente A</a:t>
            </a:r>
            <a:endParaRPr lang="pt-BR" dirty="0"/>
          </a:p>
        </p:txBody>
      </p:sp>
      <p:sp>
        <p:nvSpPr>
          <p:cNvPr id="10" name="Seta para a Direita 9"/>
          <p:cNvSpPr/>
          <p:nvPr/>
        </p:nvSpPr>
        <p:spPr>
          <a:xfrm rot="5400000">
            <a:off x="3747804" y="4998710"/>
            <a:ext cx="535858" cy="3801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1" name="Agrupar 10"/>
          <p:cNvGrpSpPr/>
          <p:nvPr/>
        </p:nvGrpSpPr>
        <p:grpSpPr>
          <a:xfrm>
            <a:off x="3649129" y="5565331"/>
            <a:ext cx="733208" cy="733208"/>
            <a:chOff x="3184671" y="5893805"/>
            <a:chExt cx="733208" cy="733208"/>
          </a:xfrm>
        </p:grpSpPr>
        <p:pic>
          <p:nvPicPr>
            <p:cNvPr id="12" name="Gráfico 17" descr="Papel estrutura de tópicos">
              <a:extLst>
                <a:ext uri="{FF2B5EF4-FFF2-40B4-BE49-F238E27FC236}">
                  <a16:creationId xmlns:a16="http://schemas.microsoft.com/office/drawing/2014/main" id="{07302F85-957B-41C5-8847-5D55DF34B7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184671" y="5893805"/>
              <a:ext cx="733208" cy="733208"/>
            </a:xfrm>
            <a:prstGeom prst="rect">
              <a:avLst/>
            </a:prstGeom>
          </p:spPr>
        </p:pic>
        <p:sp>
          <p:nvSpPr>
            <p:cNvPr id="13" name="CaixaDeTexto 12"/>
            <p:cNvSpPr txBox="1"/>
            <p:nvPr/>
          </p:nvSpPr>
          <p:spPr>
            <a:xfrm>
              <a:off x="3352342" y="626040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b="1" dirty="0" err="1" smtClean="0"/>
                <a:t>lec</a:t>
              </a:r>
              <a:endParaRPr lang="pt-BR" sz="1200" b="1" dirty="0"/>
            </a:p>
          </p:txBody>
        </p:sp>
      </p:grpSp>
      <p:sp>
        <p:nvSpPr>
          <p:cNvPr id="14" name="Retângulo Arredondado 13"/>
          <p:cNvSpPr/>
          <p:nvPr/>
        </p:nvSpPr>
        <p:spPr>
          <a:xfrm>
            <a:off x="3040294" y="3433238"/>
            <a:ext cx="1421394" cy="38217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Notícia B</a:t>
            </a:r>
            <a:endParaRPr lang="pt-BR" dirty="0"/>
          </a:p>
        </p:txBody>
      </p:sp>
      <p:sp>
        <p:nvSpPr>
          <p:cNvPr id="15" name="Retângulo Arredondado 14"/>
          <p:cNvSpPr/>
          <p:nvPr/>
        </p:nvSpPr>
        <p:spPr>
          <a:xfrm>
            <a:off x="3040294" y="3899490"/>
            <a:ext cx="1421394" cy="38217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Notícia C</a:t>
            </a:r>
            <a:endParaRPr lang="pt-BR" dirty="0"/>
          </a:p>
        </p:txBody>
      </p:sp>
      <p:sp>
        <p:nvSpPr>
          <p:cNvPr id="16" name="Retângulo 15"/>
          <p:cNvSpPr/>
          <p:nvPr/>
        </p:nvSpPr>
        <p:spPr>
          <a:xfrm>
            <a:off x="6424782" y="1862465"/>
            <a:ext cx="3195873" cy="30419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Arredondado 16"/>
          <p:cNvSpPr/>
          <p:nvPr/>
        </p:nvSpPr>
        <p:spPr>
          <a:xfrm>
            <a:off x="7158112" y="2966986"/>
            <a:ext cx="1421394" cy="38217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Notícia A</a:t>
            </a:r>
            <a:endParaRPr lang="pt-BR" dirty="0"/>
          </a:p>
        </p:txBody>
      </p:sp>
      <p:sp>
        <p:nvSpPr>
          <p:cNvPr id="18" name="Retângulo 17"/>
          <p:cNvSpPr/>
          <p:nvPr/>
        </p:nvSpPr>
        <p:spPr>
          <a:xfrm>
            <a:off x="6640558" y="2523367"/>
            <a:ext cx="2817136" cy="1892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/>
          <p:cNvSpPr txBox="1"/>
          <p:nvPr/>
        </p:nvSpPr>
        <p:spPr>
          <a:xfrm>
            <a:off x="8439467" y="2536207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Notícias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8266309" y="1878868"/>
            <a:ext cx="136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Ambiente B</a:t>
            </a:r>
            <a:endParaRPr lang="pt-BR" dirty="0"/>
          </a:p>
        </p:txBody>
      </p:sp>
      <p:sp>
        <p:nvSpPr>
          <p:cNvPr id="21" name="Seta para a Direita 20"/>
          <p:cNvSpPr/>
          <p:nvPr/>
        </p:nvSpPr>
        <p:spPr>
          <a:xfrm rot="16200000">
            <a:off x="7865622" y="4998710"/>
            <a:ext cx="535858" cy="3801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2" name="Agrupar 21"/>
          <p:cNvGrpSpPr/>
          <p:nvPr/>
        </p:nvGrpSpPr>
        <p:grpSpPr>
          <a:xfrm>
            <a:off x="7839410" y="5565331"/>
            <a:ext cx="733208" cy="733208"/>
            <a:chOff x="3184671" y="5893805"/>
            <a:chExt cx="733208" cy="733208"/>
          </a:xfrm>
        </p:grpSpPr>
        <p:pic>
          <p:nvPicPr>
            <p:cNvPr id="23" name="Gráfico 17" descr="Papel estrutura de tópicos">
              <a:extLst>
                <a:ext uri="{FF2B5EF4-FFF2-40B4-BE49-F238E27FC236}">
                  <a16:creationId xmlns:a16="http://schemas.microsoft.com/office/drawing/2014/main" id="{07302F85-957B-41C5-8847-5D55DF34B7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184671" y="5893805"/>
              <a:ext cx="733208" cy="733208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/>
          </p:nvSpPr>
          <p:spPr>
            <a:xfrm>
              <a:off x="3352342" y="626040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b="1" dirty="0" err="1" smtClean="0"/>
                <a:t>lec</a:t>
              </a:r>
              <a:endParaRPr lang="pt-BR" sz="1200" b="1" dirty="0"/>
            </a:p>
          </p:txBody>
        </p:sp>
      </p:grpSp>
      <p:sp>
        <p:nvSpPr>
          <p:cNvPr id="25" name="Retângulo Arredondado 24"/>
          <p:cNvSpPr/>
          <p:nvPr/>
        </p:nvSpPr>
        <p:spPr>
          <a:xfrm>
            <a:off x="7158112" y="3433238"/>
            <a:ext cx="1421394" cy="38217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Notícia B</a:t>
            </a:r>
            <a:endParaRPr lang="pt-BR" dirty="0"/>
          </a:p>
        </p:txBody>
      </p:sp>
      <p:sp>
        <p:nvSpPr>
          <p:cNvPr id="26" name="Retângulo Arredondado 25"/>
          <p:cNvSpPr/>
          <p:nvPr/>
        </p:nvSpPr>
        <p:spPr>
          <a:xfrm>
            <a:off x="7158112" y="3899490"/>
            <a:ext cx="1421394" cy="38217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Notícia C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545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21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Exportação de conteúdo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77" y="2367518"/>
            <a:ext cx="2423231" cy="371951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7157" y="2361519"/>
            <a:ext cx="6577060" cy="3725512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7157" y="2361519"/>
            <a:ext cx="6530753" cy="3725512"/>
          </a:xfrm>
          <a:prstGeom prst="rect">
            <a:avLst/>
          </a:prstGeom>
        </p:spPr>
      </p:pic>
      <p:grpSp>
        <p:nvGrpSpPr>
          <p:cNvPr id="7" name="Agrupar 6"/>
          <p:cNvGrpSpPr/>
          <p:nvPr/>
        </p:nvGrpSpPr>
        <p:grpSpPr>
          <a:xfrm>
            <a:off x="4345223" y="2918318"/>
            <a:ext cx="2883689" cy="740878"/>
            <a:chOff x="3865829" y="2824680"/>
            <a:chExt cx="2883689" cy="740878"/>
          </a:xfrm>
        </p:grpSpPr>
        <p:sp>
          <p:nvSpPr>
            <p:cNvPr id="8" name="Retângulo 7"/>
            <p:cNvSpPr/>
            <p:nvPr/>
          </p:nvSpPr>
          <p:spPr>
            <a:xfrm>
              <a:off x="3865829" y="3438810"/>
              <a:ext cx="1321140" cy="1267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2"/>
                </a:solidFill>
              </a:endParaRPr>
            </a:p>
          </p:txBody>
        </p:sp>
        <p:sp>
          <p:nvSpPr>
            <p:cNvPr id="9" name="Texto Explicativo em Elipse 8"/>
            <p:cNvSpPr/>
            <p:nvPr/>
          </p:nvSpPr>
          <p:spPr>
            <a:xfrm>
              <a:off x="5400552" y="2824680"/>
              <a:ext cx="1348966" cy="614130"/>
            </a:xfrm>
            <a:prstGeom prst="wedgeEllipseCallout">
              <a:avLst>
                <a:gd name="adj1" fmla="val -60430"/>
                <a:gd name="adj2" fmla="val 5365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 smtClean="0">
                  <a:solidFill>
                    <a:schemeClr val="tx2"/>
                  </a:solidFill>
                </a:rPr>
                <a:t>Define que o conteúdo será exportado</a:t>
              </a:r>
              <a:endParaRPr lang="pt-BR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0" name="Agrupar 9"/>
          <p:cNvGrpSpPr/>
          <p:nvPr/>
        </p:nvGrpSpPr>
        <p:grpSpPr>
          <a:xfrm>
            <a:off x="4345223" y="2155851"/>
            <a:ext cx="1581028" cy="1323783"/>
            <a:chOff x="3865829" y="2062213"/>
            <a:chExt cx="1581028" cy="1323783"/>
          </a:xfrm>
        </p:grpSpPr>
        <p:sp>
          <p:nvSpPr>
            <p:cNvPr id="11" name="Retângulo 10"/>
            <p:cNvSpPr/>
            <p:nvPr/>
          </p:nvSpPr>
          <p:spPr>
            <a:xfrm>
              <a:off x="3865829" y="3259248"/>
              <a:ext cx="1321140" cy="1267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2"/>
                </a:solidFill>
              </a:endParaRPr>
            </a:p>
          </p:txBody>
        </p:sp>
        <p:sp>
          <p:nvSpPr>
            <p:cNvPr id="12" name="Texto Explicativo em Elipse 11"/>
            <p:cNvSpPr/>
            <p:nvPr/>
          </p:nvSpPr>
          <p:spPr>
            <a:xfrm>
              <a:off x="3915503" y="2062213"/>
              <a:ext cx="1531354" cy="959981"/>
            </a:xfrm>
            <a:prstGeom prst="wedgeEllipseCallout">
              <a:avLst>
                <a:gd name="adj1" fmla="val -1051"/>
                <a:gd name="adj2" fmla="val 687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P</a:t>
              </a:r>
              <a:r>
                <a:rPr lang="pt-BR" sz="900" dirty="0" smtClean="0">
                  <a:solidFill>
                    <a:schemeClr val="tx2"/>
                  </a:solidFill>
                </a:rPr>
                <a:t>ermite </a:t>
              </a:r>
              <a:r>
                <a:rPr lang="pt-BR" sz="900" dirty="0">
                  <a:solidFill>
                    <a:schemeClr val="tx2"/>
                  </a:solidFill>
                </a:rPr>
                <a:t>escolher se os </a:t>
              </a:r>
              <a:r>
                <a:rPr lang="pt-BR" sz="900" dirty="0" err="1">
                  <a:solidFill>
                    <a:schemeClr val="tx2"/>
                  </a:solidFill>
                </a:rPr>
                <a:t>sub-canais</a:t>
              </a:r>
              <a:r>
                <a:rPr lang="pt-BR" sz="900" dirty="0">
                  <a:solidFill>
                    <a:schemeClr val="tx2"/>
                  </a:solidFill>
                </a:rPr>
                <a:t> da estrutura serão exportados ou </a:t>
              </a:r>
              <a:r>
                <a:rPr lang="pt-BR" sz="900" dirty="0" smtClean="0">
                  <a:solidFill>
                    <a:schemeClr val="tx2"/>
                  </a:solidFill>
                </a:rPr>
                <a:t>não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3" name="Agrupar 12"/>
          <p:cNvGrpSpPr/>
          <p:nvPr/>
        </p:nvGrpSpPr>
        <p:grpSpPr>
          <a:xfrm>
            <a:off x="2443996" y="2996250"/>
            <a:ext cx="3521797" cy="966768"/>
            <a:chOff x="1964602" y="2902612"/>
            <a:chExt cx="3521797" cy="966768"/>
          </a:xfrm>
        </p:grpSpPr>
        <p:sp>
          <p:nvSpPr>
            <p:cNvPr id="14" name="Retângulo 13"/>
            <p:cNvSpPr/>
            <p:nvPr/>
          </p:nvSpPr>
          <p:spPr>
            <a:xfrm>
              <a:off x="3865828" y="3618372"/>
              <a:ext cx="1620571" cy="1116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2"/>
                </a:solidFill>
              </a:endParaRPr>
            </a:p>
          </p:txBody>
        </p:sp>
        <p:sp>
          <p:nvSpPr>
            <p:cNvPr id="15" name="Texto Explicativo em Elipse 14"/>
            <p:cNvSpPr/>
            <p:nvPr/>
          </p:nvSpPr>
          <p:spPr>
            <a:xfrm>
              <a:off x="1964602" y="2902612"/>
              <a:ext cx="1613652" cy="966768"/>
            </a:xfrm>
            <a:prstGeom prst="wedgeEllipseCallout">
              <a:avLst>
                <a:gd name="adj1" fmla="val 63731"/>
                <a:gd name="adj2" fmla="val 3006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 smtClean="0">
                  <a:solidFill>
                    <a:schemeClr val="tx2"/>
                  </a:solidFill>
                </a:rPr>
                <a:t>Permite </a:t>
              </a:r>
              <a:r>
                <a:rPr lang="pt-BR" sz="900" dirty="0">
                  <a:solidFill>
                    <a:schemeClr val="tx2"/>
                  </a:solidFill>
                </a:rPr>
                <a:t>incluir ou não na exportação a relação de "membro de" entre usuário e grupo.</a:t>
              </a:r>
            </a:p>
          </p:txBody>
        </p:sp>
      </p:grpSp>
      <p:grpSp>
        <p:nvGrpSpPr>
          <p:cNvPr id="16" name="Agrupar 15"/>
          <p:cNvGrpSpPr/>
          <p:nvPr/>
        </p:nvGrpSpPr>
        <p:grpSpPr>
          <a:xfrm>
            <a:off x="4345221" y="3641089"/>
            <a:ext cx="3826514" cy="1054271"/>
            <a:chOff x="3865827" y="3547451"/>
            <a:chExt cx="3826514" cy="1054271"/>
          </a:xfrm>
        </p:grpSpPr>
        <p:sp>
          <p:nvSpPr>
            <p:cNvPr id="17" name="Retângulo 16"/>
            <p:cNvSpPr/>
            <p:nvPr/>
          </p:nvSpPr>
          <p:spPr>
            <a:xfrm>
              <a:off x="3865827" y="3791896"/>
              <a:ext cx="1620571" cy="1010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2"/>
                </a:solidFill>
              </a:endParaRPr>
            </a:p>
          </p:txBody>
        </p:sp>
        <p:sp>
          <p:nvSpPr>
            <p:cNvPr id="18" name="Texto Explicativo em Elipse 17"/>
            <p:cNvSpPr/>
            <p:nvPr/>
          </p:nvSpPr>
          <p:spPr>
            <a:xfrm>
              <a:off x="5806695" y="3547451"/>
              <a:ext cx="1885646" cy="1054271"/>
            </a:xfrm>
            <a:prstGeom prst="wedgeEllipseCallout">
              <a:avLst>
                <a:gd name="adj1" fmla="val -63393"/>
                <a:gd name="adj2" fmla="val -2311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 smtClean="0">
                  <a:solidFill>
                    <a:schemeClr val="tx2"/>
                  </a:solidFill>
                </a:rPr>
                <a:t>Caso seja desejado </a:t>
              </a:r>
              <a:r>
                <a:rPr lang="pt-BR" sz="900" dirty="0">
                  <a:solidFill>
                    <a:schemeClr val="tx2"/>
                  </a:solidFill>
                </a:rPr>
                <a:t>exibir os alertas sobre as dependências externas no relatório sobre a </a:t>
              </a:r>
              <a:r>
                <a:rPr lang="pt-BR" sz="900" dirty="0" smtClean="0">
                  <a:solidFill>
                    <a:schemeClr val="tx2"/>
                  </a:solidFill>
                </a:rPr>
                <a:t>exportação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" name="Agrupar 18"/>
          <p:cNvGrpSpPr/>
          <p:nvPr/>
        </p:nvGrpSpPr>
        <p:grpSpPr>
          <a:xfrm>
            <a:off x="2903348" y="3017155"/>
            <a:ext cx="1531354" cy="1420562"/>
            <a:chOff x="2423954" y="2923517"/>
            <a:chExt cx="1531354" cy="1420562"/>
          </a:xfrm>
        </p:grpSpPr>
        <p:sp>
          <p:nvSpPr>
            <p:cNvPr id="20" name="Texto Explicativo em Elipse 19"/>
            <p:cNvSpPr/>
            <p:nvPr/>
          </p:nvSpPr>
          <p:spPr>
            <a:xfrm>
              <a:off x="2423954" y="3384098"/>
              <a:ext cx="1531354" cy="959981"/>
            </a:xfrm>
            <a:prstGeom prst="wedgeEllipseCallout">
              <a:avLst>
                <a:gd name="adj1" fmla="val -1642"/>
                <a:gd name="adj2" fmla="val -8024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>
                  <a:solidFill>
                    <a:schemeClr val="tx2"/>
                  </a:solidFill>
                </a:rPr>
                <a:t>P</a:t>
              </a:r>
              <a:r>
                <a:rPr lang="pt-BR" sz="900" dirty="0" smtClean="0">
                  <a:solidFill>
                    <a:schemeClr val="tx2"/>
                  </a:solidFill>
                </a:rPr>
                <a:t>ermite adicionar grupos globais na exportação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  <p:sp>
          <p:nvSpPr>
            <p:cNvPr id="21" name="Retângulo 20"/>
            <p:cNvSpPr/>
            <p:nvPr/>
          </p:nvSpPr>
          <p:spPr>
            <a:xfrm>
              <a:off x="2977764" y="2923517"/>
              <a:ext cx="625516" cy="13655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2"/>
                </a:solidFill>
              </a:endParaRPr>
            </a:p>
          </p:txBody>
        </p:sp>
      </p:grpSp>
      <p:pic>
        <p:nvPicPr>
          <p:cNvPr id="22" name="Imagem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7156" y="2361519"/>
            <a:ext cx="6529098" cy="3748069"/>
          </a:xfrm>
          <a:prstGeom prst="rect">
            <a:avLst/>
          </a:prstGeom>
        </p:spPr>
      </p:pic>
      <p:sp>
        <p:nvSpPr>
          <p:cNvPr id="23" name="Seta para a Direita 22"/>
          <p:cNvSpPr/>
          <p:nvPr/>
        </p:nvSpPr>
        <p:spPr>
          <a:xfrm rot="5400000">
            <a:off x="7786880" y="4844456"/>
            <a:ext cx="535858" cy="3801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2"/>
              </a:solidFill>
            </a:endParaRPr>
          </a:p>
        </p:txBody>
      </p:sp>
      <p:grpSp>
        <p:nvGrpSpPr>
          <p:cNvPr id="24" name="Agrupar 23"/>
          <p:cNvGrpSpPr/>
          <p:nvPr/>
        </p:nvGrpSpPr>
        <p:grpSpPr>
          <a:xfrm>
            <a:off x="7688205" y="5360144"/>
            <a:ext cx="733208" cy="733208"/>
            <a:chOff x="3184671" y="5893805"/>
            <a:chExt cx="733208" cy="733208"/>
          </a:xfrm>
        </p:grpSpPr>
        <p:pic>
          <p:nvPicPr>
            <p:cNvPr id="25" name="Gráfico 17" descr="Papel estrutura de tópicos">
              <a:extLst>
                <a:ext uri="{FF2B5EF4-FFF2-40B4-BE49-F238E27FC236}">
                  <a16:creationId xmlns:a16="http://schemas.microsoft.com/office/drawing/2014/main" id="{07302F85-957B-41C5-8847-5D55DF34B7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184671" y="5893805"/>
              <a:ext cx="733208" cy="733208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/>
          </p:nvSpPr>
          <p:spPr>
            <a:xfrm>
              <a:off x="3352342" y="626040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b="1" dirty="0" err="1" smtClean="0">
                  <a:solidFill>
                    <a:schemeClr val="tx1"/>
                  </a:solidFill>
                </a:rPr>
                <a:t>lec</a:t>
              </a:r>
              <a:endParaRPr lang="pt-BR" sz="1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Texto Explicativo em Nuvem 26"/>
          <p:cNvSpPr/>
          <p:nvPr/>
        </p:nvSpPr>
        <p:spPr>
          <a:xfrm>
            <a:off x="10042157" y="1274425"/>
            <a:ext cx="2399168" cy="1041149"/>
          </a:xfrm>
          <a:prstGeom prst="cloudCallout">
            <a:avLst>
              <a:gd name="adj1" fmla="val -62938"/>
              <a:gd name="adj2" fmla="val 507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>
                <a:solidFill>
                  <a:schemeClr val="tx2"/>
                </a:solidFill>
              </a:rPr>
              <a:t>A exportação/importação deve ser realizada entre ambientes com a mesma </a:t>
            </a:r>
            <a:r>
              <a:rPr lang="pt-BR" sz="900" dirty="0" smtClean="0">
                <a:solidFill>
                  <a:schemeClr val="tx2"/>
                </a:solidFill>
              </a:rPr>
              <a:t>versão</a:t>
            </a:r>
            <a:endParaRPr lang="pt-BR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19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/>
          <p:cNvGrpSpPr/>
          <p:nvPr/>
        </p:nvGrpSpPr>
        <p:grpSpPr>
          <a:xfrm>
            <a:off x="9786841" y="1468846"/>
            <a:ext cx="1230990" cy="3630810"/>
            <a:chOff x="9121016" y="1468846"/>
            <a:chExt cx="1230990" cy="3630810"/>
          </a:xfrm>
        </p:grpSpPr>
        <p:sp>
          <p:nvSpPr>
            <p:cNvPr id="5" name="Retângulo 4"/>
            <p:cNvSpPr/>
            <p:nvPr/>
          </p:nvSpPr>
          <p:spPr>
            <a:xfrm>
              <a:off x="9121016" y="1494159"/>
              <a:ext cx="1230990" cy="360549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6" name="CaixaDeTexto 5"/>
            <p:cNvSpPr txBox="1"/>
            <p:nvPr/>
          </p:nvSpPr>
          <p:spPr>
            <a:xfrm>
              <a:off x="9129503" y="1468846"/>
              <a:ext cx="11977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dirty="0" smtClean="0"/>
                <a:t>Arquivo </a:t>
              </a:r>
              <a:r>
                <a:rPr lang="pt-BR" sz="1600" dirty="0" err="1" smtClean="0"/>
                <a:t>lec</a:t>
              </a:r>
              <a:endParaRPr lang="pt-BR" sz="1600" dirty="0"/>
            </a:p>
          </p:txBody>
        </p:sp>
      </p:grpSp>
      <p:sp>
        <p:nvSpPr>
          <p:cNvPr id="7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9979129" y="1917137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Mídia A</a:t>
            </a:r>
            <a:endParaRPr lang="pt-BR" sz="1200" dirty="0"/>
          </a:p>
        </p:txBody>
      </p:sp>
      <p:sp>
        <p:nvSpPr>
          <p:cNvPr id="8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9979129" y="2263970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Mídia B</a:t>
            </a:r>
            <a:endParaRPr lang="pt-BR" sz="1200" dirty="0"/>
          </a:p>
        </p:txBody>
      </p:sp>
      <p:sp>
        <p:nvSpPr>
          <p:cNvPr id="9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9979129" y="2621223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Mídia C</a:t>
            </a:r>
            <a:endParaRPr lang="pt-BR" sz="1200" dirty="0"/>
          </a:p>
        </p:txBody>
      </p:sp>
      <p:sp>
        <p:nvSpPr>
          <p:cNvPr id="10" name="Retângulo 9"/>
          <p:cNvSpPr/>
          <p:nvPr/>
        </p:nvSpPr>
        <p:spPr>
          <a:xfrm>
            <a:off x="2547943" y="1516926"/>
            <a:ext cx="3359839" cy="260240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3077837" y="2365997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2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3543791" y="2607188"/>
            <a:ext cx="117538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Página inicial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160" y="2688357"/>
            <a:ext cx="141749" cy="141749"/>
          </a:xfrm>
          <a:prstGeom prst="rect">
            <a:avLst/>
          </a:prstGeom>
        </p:spPr>
      </p:pic>
      <p:sp>
        <p:nvSpPr>
          <p:cNvPr id="14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813640" y="2054415"/>
            <a:ext cx="78633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B2C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826" y="2115773"/>
            <a:ext cx="177894" cy="177894"/>
          </a:xfrm>
          <a:prstGeom prst="rect">
            <a:avLst/>
          </a:prstGeom>
        </p:spPr>
      </p:pic>
      <p:sp>
        <p:nvSpPr>
          <p:cNvPr id="16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3543791" y="3164771"/>
            <a:ext cx="81189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Notícias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977" y="3226129"/>
            <a:ext cx="177894" cy="177894"/>
          </a:xfrm>
          <a:prstGeom prst="rect">
            <a:avLst/>
          </a:prstGeom>
        </p:spPr>
      </p:pic>
      <p:sp>
        <p:nvSpPr>
          <p:cNvPr id="18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3072476" y="2358504"/>
            <a:ext cx="427167" cy="1045518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9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3072476" y="2358503"/>
            <a:ext cx="406845" cy="1511305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567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3518038" y="3632685"/>
            <a:ext cx="81189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Blog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977" y="3702897"/>
            <a:ext cx="177894" cy="177894"/>
          </a:xfrm>
          <a:prstGeom prst="rect">
            <a:avLst/>
          </a:prstGeom>
        </p:spPr>
      </p:pic>
      <p:grpSp>
        <p:nvGrpSpPr>
          <p:cNvPr id="22" name="Agrupar 21"/>
          <p:cNvGrpSpPr/>
          <p:nvPr/>
        </p:nvGrpSpPr>
        <p:grpSpPr>
          <a:xfrm>
            <a:off x="4776245" y="3156075"/>
            <a:ext cx="743614" cy="321479"/>
            <a:chOff x="2430201" y="1979424"/>
            <a:chExt cx="743614" cy="316174"/>
          </a:xfrm>
        </p:grpSpPr>
        <p:sp>
          <p:nvSpPr>
            <p:cNvPr id="23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30201" y="1979424"/>
              <a:ext cx="743614" cy="316174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800" dirty="0" smtClean="0"/>
                <a:t>Notícias</a:t>
              </a:r>
              <a:endParaRPr lang="pt-BR" sz="800" dirty="0"/>
            </a:p>
          </p:txBody>
        </p:sp>
        <p:pic>
          <p:nvPicPr>
            <p:cNvPr id="24" name="Imagem 2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5369" y="2056776"/>
              <a:ext cx="122070" cy="134277"/>
            </a:xfrm>
            <a:prstGeom prst="rect">
              <a:avLst/>
            </a:prstGeom>
          </p:spPr>
        </p:pic>
      </p:grpSp>
      <p:cxnSp>
        <p:nvCxnSpPr>
          <p:cNvPr id="25" name="Conector de Seta Reta 24"/>
          <p:cNvCxnSpPr/>
          <p:nvPr/>
        </p:nvCxnSpPr>
        <p:spPr>
          <a:xfrm flipV="1">
            <a:off x="4361128" y="3336153"/>
            <a:ext cx="410546" cy="58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Agrupar 25"/>
          <p:cNvGrpSpPr/>
          <p:nvPr/>
        </p:nvGrpSpPr>
        <p:grpSpPr>
          <a:xfrm>
            <a:off x="4762956" y="3606140"/>
            <a:ext cx="743614" cy="321479"/>
            <a:chOff x="2430201" y="1979424"/>
            <a:chExt cx="743614" cy="316174"/>
          </a:xfrm>
        </p:grpSpPr>
        <p:sp>
          <p:nvSpPr>
            <p:cNvPr id="27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30201" y="1979424"/>
              <a:ext cx="743614" cy="316174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800" dirty="0" smtClean="0"/>
                <a:t>Blog</a:t>
              </a:r>
              <a:endParaRPr lang="pt-BR" sz="800" dirty="0"/>
            </a:p>
          </p:txBody>
        </p:sp>
        <p:pic>
          <p:nvPicPr>
            <p:cNvPr id="28" name="Imagem 2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5369" y="2056776"/>
              <a:ext cx="122070" cy="134277"/>
            </a:xfrm>
            <a:prstGeom prst="rect">
              <a:avLst/>
            </a:prstGeom>
          </p:spPr>
        </p:pic>
      </p:grpSp>
      <p:cxnSp>
        <p:nvCxnSpPr>
          <p:cNvPr id="29" name="Conector de Seta Reta 28"/>
          <p:cNvCxnSpPr/>
          <p:nvPr/>
        </p:nvCxnSpPr>
        <p:spPr>
          <a:xfrm flipV="1">
            <a:off x="4347839" y="3786218"/>
            <a:ext cx="410546" cy="58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Agrupar 29"/>
          <p:cNvGrpSpPr/>
          <p:nvPr/>
        </p:nvGrpSpPr>
        <p:grpSpPr>
          <a:xfrm>
            <a:off x="5510981" y="3204209"/>
            <a:ext cx="1667661" cy="1215775"/>
            <a:chOff x="4072236" y="2020555"/>
            <a:chExt cx="1667661" cy="1215775"/>
          </a:xfrm>
        </p:grpSpPr>
        <p:grpSp>
          <p:nvGrpSpPr>
            <p:cNvPr id="31" name="Agrupar 30"/>
            <p:cNvGrpSpPr/>
            <p:nvPr/>
          </p:nvGrpSpPr>
          <p:grpSpPr>
            <a:xfrm>
              <a:off x="4072236" y="2020555"/>
              <a:ext cx="1667661" cy="1215775"/>
              <a:chOff x="9894470" y="1628259"/>
              <a:chExt cx="1667661" cy="1215775"/>
            </a:xfrm>
          </p:grpSpPr>
          <p:sp>
            <p:nvSpPr>
              <p:cNvPr id="34" name="Retângulo 33"/>
              <p:cNvSpPr/>
              <p:nvPr/>
            </p:nvSpPr>
            <p:spPr>
              <a:xfrm>
                <a:off x="10518420" y="1628259"/>
                <a:ext cx="1043711" cy="121577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5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0641435" y="1734708"/>
                <a:ext cx="830162" cy="289749"/>
              </a:xfrm>
              <a:prstGeom prst="roundRect">
                <a:avLst/>
              </a:prstGeom>
              <a:solidFill>
                <a:srgbClr val="32823C"/>
              </a:solidFill>
              <a:ln>
                <a:solidFill>
                  <a:srgbClr val="1C6B2B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1200" dirty="0" smtClean="0"/>
                  <a:t>Noticia A</a:t>
                </a:r>
                <a:endParaRPr lang="pt-BR" sz="1200" dirty="0"/>
              </a:p>
            </p:txBody>
          </p:sp>
          <p:cxnSp>
            <p:nvCxnSpPr>
              <p:cNvPr id="36" name="Conector de Seta Reta 35"/>
              <p:cNvCxnSpPr>
                <a:stCxn id="23" idx="3"/>
                <a:endCxn id="34" idx="1"/>
              </p:cNvCxnSpPr>
              <p:nvPr/>
            </p:nvCxnSpPr>
            <p:spPr>
              <a:xfrm>
                <a:off x="9894470" y="1740865"/>
                <a:ext cx="623950" cy="495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4819201" y="2473837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Noticia B</a:t>
              </a:r>
              <a:endParaRPr lang="pt-BR" sz="1200" dirty="0"/>
            </a:p>
          </p:txBody>
        </p:sp>
        <p:sp>
          <p:nvSpPr>
            <p:cNvPr id="33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4819201" y="2831090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Noticia C</a:t>
              </a:r>
              <a:endParaRPr lang="pt-BR" sz="1200" dirty="0"/>
            </a:p>
          </p:txBody>
        </p:sp>
      </p:grpSp>
      <p:grpSp>
        <p:nvGrpSpPr>
          <p:cNvPr id="37" name="Agrupar 36"/>
          <p:cNvGrpSpPr/>
          <p:nvPr/>
        </p:nvGrpSpPr>
        <p:grpSpPr>
          <a:xfrm>
            <a:off x="4540146" y="3927619"/>
            <a:ext cx="1043711" cy="1736387"/>
            <a:chOff x="4696186" y="1499943"/>
            <a:chExt cx="1043711" cy="1736387"/>
          </a:xfrm>
        </p:grpSpPr>
        <p:grpSp>
          <p:nvGrpSpPr>
            <p:cNvPr id="38" name="Agrupar 37"/>
            <p:cNvGrpSpPr/>
            <p:nvPr/>
          </p:nvGrpSpPr>
          <p:grpSpPr>
            <a:xfrm>
              <a:off x="4696186" y="1499943"/>
              <a:ext cx="1043711" cy="1736387"/>
              <a:chOff x="10518420" y="1107647"/>
              <a:chExt cx="1043711" cy="1736387"/>
            </a:xfrm>
          </p:grpSpPr>
          <p:sp>
            <p:nvSpPr>
              <p:cNvPr id="41" name="Retângulo 40"/>
              <p:cNvSpPr/>
              <p:nvPr/>
            </p:nvSpPr>
            <p:spPr>
              <a:xfrm>
                <a:off x="10518420" y="1628259"/>
                <a:ext cx="1043711" cy="121577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2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0641435" y="1734708"/>
                <a:ext cx="830162" cy="289749"/>
              </a:xfrm>
              <a:prstGeom prst="roundRect">
                <a:avLst/>
              </a:prstGeom>
              <a:solidFill>
                <a:srgbClr val="32823C"/>
              </a:solidFill>
              <a:ln>
                <a:solidFill>
                  <a:srgbClr val="1C6B2B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1200" dirty="0" smtClean="0"/>
                  <a:t>Post A</a:t>
                </a:r>
                <a:endParaRPr lang="pt-BR" sz="1200" dirty="0"/>
              </a:p>
            </p:txBody>
          </p:sp>
          <p:cxnSp>
            <p:nvCxnSpPr>
              <p:cNvPr id="43" name="Conector de Seta Reta 42"/>
              <p:cNvCxnSpPr>
                <a:stCxn id="27" idx="2"/>
                <a:endCxn id="41" idx="0"/>
              </p:cNvCxnSpPr>
              <p:nvPr/>
            </p:nvCxnSpPr>
            <p:spPr>
              <a:xfrm flipH="1">
                <a:off x="11040276" y="1107647"/>
                <a:ext cx="63883" cy="5206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4819201" y="2473837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Post B</a:t>
              </a:r>
              <a:endParaRPr lang="pt-BR" sz="1200" dirty="0"/>
            </a:p>
          </p:txBody>
        </p:sp>
        <p:sp>
          <p:nvSpPr>
            <p:cNvPr id="40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4819201" y="2831090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Post C</a:t>
              </a:r>
              <a:endParaRPr lang="pt-BR" sz="1200" dirty="0"/>
            </a:p>
          </p:txBody>
        </p:sp>
      </p:grpSp>
      <p:grpSp>
        <p:nvGrpSpPr>
          <p:cNvPr id="44" name="Agrupar 43"/>
          <p:cNvGrpSpPr/>
          <p:nvPr/>
        </p:nvGrpSpPr>
        <p:grpSpPr>
          <a:xfrm>
            <a:off x="4111586" y="2046997"/>
            <a:ext cx="1381770" cy="321479"/>
            <a:chOff x="2430201" y="1979424"/>
            <a:chExt cx="1381770" cy="316174"/>
          </a:xfrm>
        </p:grpSpPr>
        <p:sp>
          <p:nvSpPr>
            <p:cNvPr id="45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30201" y="1979424"/>
              <a:ext cx="1381770" cy="316174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800" dirty="0" smtClean="0"/>
                <a:t>Repositório de mídias</a:t>
              </a:r>
              <a:endParaRPr lang="pt-BR" sz="800" dirty="0"/>
            </a:p>
          </p:txBody>
        </p:sp>
        <p:pic>
          <p:nvPicPr>
            <p:cNvPr id="46" name="Imagem 4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5369" y="2056776"/>
              <a:ext cx="122070" cy="134277"/>
            </a:xfrm>
            <a:prstGeom prst="rect">
              <a:avLst/>
            </a:prstGeom>
          </p:spPr>
        </p:pic>
      </p:grpSp>
      <p:cxnSp>
        <p:nvCxnSpPr>
          <p:cNvPr id="47" name="Conector de Seta Reta 46"/>
          <p:cNvCxnSpPr>
            <a:endCxn id="45" idx="1"/>
          </p:cNvCxnSpPr>
          <p:nvPr/>
        </p:nvCxnSpPr>
        <p:spPr>
          <a:xfrm>
            <a:off x="3606940" y="2207646"/>
            <a:ext cx="504646" cy="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Agrupar 47"/>
          <p:cNvGrpSpPr/>
          <p:nvPr/>
        </p:nvGrpSpPr>
        <p:grpSpPr>
          <a:xfrm>
            <a:off x="5484478" y="1546821"/>
            <a:ext cx="1677774" cy="1215775"/>
            <a:chOff x="4062123" y="2020555"/>
            <a:chExt cx="1677774" cy="1215775"/>
          </a:xfrm>
        </p:grpSpPr>
        <p:grpSp>
          <p:nvGrpSpPr>
            <p:cNvPr id="49" name="Agrupar 48"/>
            <p:cNvGrpSpPr/>
            <p:nvPr/>
          </p:nvGrpSpPr>
          <p:grpSpPr>
            <a:xfrm>
              <a:off x="4062123" y="2020555"/>
              <a:ext cx="1677774" cy="1215775"/>
              <a:chOff x="9884357" y="1628259"/>
              <a:chExt cx="1677774" cy="1215775"/>
            </a:xfrm>
          </p:grpSpPr>
          <p:sp>
            <p:nvSpPr>
              <p:cNvPr id="52" name="Retângulo 51"/>
              <p:cNvSpPr/>
              <p:nvPr/>
            </p:nvSpPr>
            <p:spPr>
              <a:xfrm>
                <a:off x="10518420" y="1628259"/>
                <a:ext cx="1043711" cy="121577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3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0641435" y="1734708"/>
                <a:ext cx="830162" cy="289749"/>
              </a:xfrm>
              <a:prstGeom prst="roundRect">
                <a:avLst/>
              </a:prstGeom>
              <a:solidFill>
                <a:srgbClr val="32823C"/>
              </a:solidFill>
              <a:ln>
                <a:solidFill>
                  <a:srgbClr val="1C6B2B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1200" dirty="0" smtClean="0"/>
                  <a:t>Mídia A</a:t>
                </a:r>
                <a:endParaRPr lang="pt-BR" sz="1200" dirty="0"/>
              </a:p>
            </p:txBody>
          </p:sp>
          <p:cxnSp>
            <p:nvCxnSpPr>
              <p:cNvPr id="54" name="Conector de Seta Reta 53"/>
              <p:cNvCxnSpPr>
                <a:stCxn id="45" idx="3"/>
                <a:endCxn id="52" idx="1"/>
              </p:cNvCxnSpPr>
              <p:nvPr/>
            </p:nvCxnSpPr>
            <p:spPr>
              <a:xfrm flipV="1">
                <a:off x="9884357" y="2236147"/>
                <a:ext cx="634063" cy="530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4819201" y="2473837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Mídia B</a:t>
              </a:r>
              <a:endParaRPr lang="pt-BR" sz="1200" dirty="0"/>
            </a:p>
          </p:txBody>
        </p:sp>
        <p:sp>
          <p:nvSpPr>
            <p:cNvPr id="51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4819201" y="2831090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Mídia C</a:t>
              </a:r>
              <a:endParaRPr lang="pt-BR" sz="1200" dirty="0"/>
            </a:p>
          </p:txBody>
        </p:sp>
      </p:grpSp>
      <p:sp>
        <p:nvSpPr>
          <p:cNvPr id="55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9979129" y="2978476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Noticia A</a:t>
            </a:r>
            <a:endParaRPr lang="pt-BR" sz="1200" dirty="0"/>
          </a:p>
        </p:txBody>
      </p:sp>
      <p:sp>
        <p:nvSpPr>
          <p:cNvPr id="56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9979129" y="3325309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Noticia B</a:t>
            </a:r>
            <a:endParaRPr lang="pt-BR" sz="1200" dirty="0"/>
          </a:p>
        </p:txBody>
      </p:sp>
      <p:sp>
        <p:nvSpPr>
          <p:cNvPr id="57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9979129" y="3682562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Noticia C</a:t>
            </a:r>
            <a:endParaRPr lang="pt-BR" sz="1200" dirty="0"/>
          </a:p>
        </p:txBody>
      </p:sp>
      <p:sp>
        <p:nvSpPr>
          <p:cNvPr id="58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9979129" y="4039065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Post A</a:t>
            </a:r>
            <a:endParaRPr lang="pt-BR" sz="1200" dirty="0"/>
          </a:p>
        </p:txBody>
      </p:sp>
      <p:sp>
        <p:nvSpPr>
          <p:cNvPr id="59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9979129" y="4385898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Post B</a:t>
            </a:r>
            <a:endParaRPr lang="pt-BR" sz="1200" dirty="0"/>
          </a:p>
        </p:txBody>
      </p:sp>
      <p:sp>
        <p:nvSpPr>
          <p:cNvPr id="6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9979129" y="4743151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Post C</a:t>
            </a:r>
            <a:endParaRPr lang="pt-BR" sz="1200" dirty="0"/>
          </a:p>
        </p:txBody>
      </p:sp>
      <p:grpSp>
        <p:nvGrpSpPr>
          <p:cNvPr id="61" name="Agrupar 60"/>
          <p:cNvGrpSpPr/>
          <p:nvPr/>
        </p:nvGrpSpPr>
        <p:grpSpPr>
          <a:xfrm>
            <a:off x="2824247" y="485162"/>
            <a:ext cx="7827550" cy="2823307"/>
            <a:chOff x="2158422" y="485162"/>
            <a:chExt cx="7827550" cy="2823307"/>
          </a:xfrm>
        </p:grpSpPr>
        <p:sp>
          <p:nvSpPr>
            <p:cNvPr id="62" name="CaixaDeTexto 61"/>
            <p:cNvSpPr txBox="1"/>
            <p:nvPr/>
          </p:nvSpPr>
          <p:spPr>
            <a:xfrm>
              <a:off x="4172299" y="1516926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Estrutura</a:t>
              </a:r>
              <a:endParaRPr lang="pt-BR" dirty="0"/>
            </a:p>
          </p:txBody>
        </p:sp>
        <p:sp>
          <p:nvSpPr>
            <p:cNvPr id="63" name="Seta: Circular 11">
              <a:extLst>
                <a:ext uri="{FF2B5EF4-FFF2-40B4-BE49-F238E27FC236}">
                  <a16:creationId xmlns:a16="http://schemas.microsoft.com/office/drawing/2014/main" id="{2A914816-2693-4EA0-88B8-3F390DF7AC35}"/>
                </a:ext>
              </a:extLst>
            </p:cNvPr>
            <p:cNvSpPr/>
            <p:nvPr/>
          </p:nvSpPr>
          <p:spPr>
            <a:xfrm>
              <a:off x="2158422" y="751537"/>
              <a:ext cx="7827550" cy="2556932"/>
            </a:xfrm>
            <a:prstGeom prst="circularArrow">
              <a:avLst>
                <a:gd name="adj1" fmla="val 3266"/>
                <a:gd name="adj2" fmla="val 499832"/>
                <a:gd name="adj3" fmla="val 20442935"/>
                <a:gd name="adj4" fmla="val 10800000"/>
                <a:gd name="adj5" fmla="val 12443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64" name="CaixaDeTexto 63"/>
            <p:cNvSpPr txBox="1"/>
            <p:nvPr/>
          </p:nvSpPr>
          <p:spPr>
            <a:xfrm>
              <a:off x="5445188" y="552490"/>
              <a:ext cx="24657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Exportação de </a:t>
              </a:r>
              <a:r>
                <a:rPr lang="pt-BR" sz="1200" dirty="0" err="1" smtClean="0"/>
                <a:t>lec</a:t>
              </a:r>
              <a:r>
                <a:rPr lang="pt-BR" sz="1200" dirty="0" smtClean="0"/>
                <a:t>  </a:t>
              </a:r>
              <a:endParaRPr lang="pt-BR" sz="1200" dirty="0"/>
            </a:p>
          </p:txBody>
        </p:sp>
        <p:sp>
          <p:nvSpPr>
            <p:cNvPr id="65" name="Retângulo 64"/>
            <p:cNvSpPr/>
            <p:nvPr/>
          </p:nvSpPr>
          <p:spPr>
            <a:xfrm>
              <a:off x="6916098" y="522185"/>
              <a:ext cx="153909" cy="14487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6" name="CaixaDeTexto 65"/>
            <p:cNvSpPr txBox="1"/>
            <p:nvPr/>
          </p:nvSpPr>
          <p:spPr>
            <a:xfrm>
              <a:off x="7070007" y="485162"/>
              <a:ext cx="190308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900" dirty="0" smtClean="0"/>
                <a:t>Incluir </a:t>
              </a:r>
              <a:r>
                <a:rPr lang="pt-BR" sz="900" dirty="0" err="1" smtClean="0"/>
                <a:t>sub-canais</a:t>
              </a:r>
              <a:r>
                <a:rPr lang="pt-BR" sz="900" dirty="0" smtClean="0"/>
                <a:t> recursivamente</a:t>
              </a:r>
              <a:endParaRPr lang="pt-BR" sz="900" dirty="0"/>
            </a:p>
          </p:txBody>
        </p:sp>
        <p:sp>
          <p:nvSpPr>
            <p:cNvPr id="67" name="Retângulo 66"/>
            <p:cNvSpPr/>
            <p:nvPr/>
          </p:nvSpPr>
          <p:spPr>
            <a:xfrm>
              <a:off x="6916098" y="771720"/>
              <a:ext cx="153909" cy="14487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8" name="CaixaDeTexto 67"/>
            <p:cNvSpPr txBox="1"/>
            <p:nvPr/>
          </p:nvSpPr>
          <p:spPr>
            <a:xfrm>
              <a:off x="7070007" y="734697"/>
              <a:ext cx="99899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900" dirty="0" smtClean="0"/>
                <a:t>Incluir conteúdo</a:t>
              </a:r>
              <a:endParaRPr lang="pt-BR" sz="900" dirty="0"/>
            </a:p>
          </p:txBody>
        </p:sp>
      </p:grpSp>
      <p:pic>
        <p:nvPicPr>
          <p:cNvPr id="69" name="Imagem 6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5988" y="461247"/>
            <a:ext cx="171768" cy="196618"/>
          </a:xfrm>
          <a:prstGeom prst="rect">
            <a:avLst/>
          </a:prstGeom>
        </p:spPr>
      </p:pic>
      <p:pic>
        <p:nvPicPr>
          <p:cNvPr id="70" name="Imagem 6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438" y="713625"/>
            <a:ext cx="171768" cy="196618"/>
          </a:xfrm>
          <a:prstGeom prst="rect">
            <a:avLst/>
          </a:prstGeom>
        </p:spPr>
      </p:pic>
      <p:grpSp>
        <p:nvGrpSpPr>
          <p:cNvPr id="71" name="Agrupar 70"/>
          <p:cNvGrpSpPr/>
          <p:nvPr/>
        </p:nvGrpSpPr>
        <p:grpSpPr>
          <a:xfrm>
            <a:off x="3523544" y="1882257"/>
            <a:ext cx="6155523" cy="2556932"/>
            <a:chOff x="2857719" y="1882257"/>
            <a:chExt cx="6155523" cy="2556932"/>
          </a:xfrm>
        </p:grpSpPr>
        <p:sp>
          <p:nvSpPr>
            <p:cNvPr id="72" name="Retângulo 71"/>
            <p:cNvSpPr/>
            <p:nvPr/>
          </p:nvSpPr>
          <p:spPr>
            <a:xfrm>
              <a:off x="7410698" y="2869941"/>
              <a:ext cx="1230990" cy="151595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73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7623740" y="3211726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Noticia A</a:t>
              </a:r>
              <a:endParaRPr lang="pt-BR" sz="1200" dirty="0"/>
            </a:p>
          </p:txBody>
        </p:sp>
        <p:sp>
          <p:nvSpPr>
            <p:cNvPr id="74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7623740" y="3558559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Noticia B</a:t>
              </a:r>
              <a:endParaRPr lang="pt-BR" sz="1200" dirty="0"/>
            </a:p>
          </p:txBody>
        </p:sp>
        <p:sp>
          <p:nvSpPr>
            <p:cNvPr id="75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7623740" y="3915812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1C6B2B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Noticia C</a:t>
              </a:r>
              <a:endParaRPr lang="pt-BR" sz="1200" dirty="0"/>
            </a:p>
          </p:txBody>
        </p:sp>
        <p:sp>
          <p:nvSpPr>
            <p:cNvPr id="76" name="CaixaDeTexto 75"/>
            <p:cNvSpPr txBox="1"/>
            <p:nvPr/>
          </p:nvSpPr>
          <p:spPr>
            <a:xfrm>
              <a:off x="7419185" y="2844628"/>
              <a:ext cx="11977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dirty="0" smtClean="0"/>
                <a:t>Arquivo </a:t>
              </a:r>
              <a:r>
                <a:rPr lang="pt-BR" sz="1600" dirty="0" err="1" smtClean="0"/>
                <a:t>lec</a:t>
              </a:r>
              <a:endParaRPr lang="pt-BR" sz="1600" dirty="0"/>
            </a:p>
          </p:txBody>
        </p:sp>
        <p:grpSp>
          <p:nvGrpSpPr>
            <p:cNvPr id="77" name="Agrupar 76"/>
            <p:cNvGrpSpPr/>
            <p:nvPr/>
          </p:nvGrpSpPr>
          <p:grpSpPr>
            <a:xfrm>
              <a:off x="2857719" y="1882257"/>
              <a:ext cx="6155523" cy="2556932"/>
              <a:chOff x="2857719" y="1882257"/>
              <a:chExt cx="6155523" cy="2556932"/>
            </a:xfrm>
          </p:grpSpPr>
          <p:sp>
            <p:nvSpPr>
              <p:cNvPr id="78" name="Seta: Circular 11">
                <a:extLst>
                  <a:ext uri="{FF2B5EF4-FFF2-40B4-BE49-F238E27FC236}">
                    <a16:creationId xmlns:a16="http://schemas.microsoft.com/office/drawing/2014/main" id="{2A914816-2693-4EA0-88B8-3F390DF7AC35}"/>
                  </a:ext>
                </a:extLst>
              </p:cNvPr>
              <p:cNvSpPr/>
              <p:nvPr/>
            </p:nvSpPr>
            <p:spPr>
              <a:xfrm>
                <a:off x="2857719" y="1882257"/>
                <a:ext cx="5679699" cy="2556932"/>
              </a:xfrm>
              <a:prstGeom prst="circularArrow">
                <a:avLst>
                  <a:gd name="adj1" fmla="val 3266"/>
                  <a:gd name="adj2" fmla="val 499832"/>
                  <a:gd name="adj3" fmla="val 20442935"/>
                  <a:gd name="adj4" fmla="val 10800000"/>
                  <a:gd name="adj5" fmla="val 12443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CaixaDeTexto 78"/>
              <p:cNvSpPr txBox="1"/>
              <p:nvPr/>
            </p:nvSpPr>
            <p:spPr>
              <a:xfrm>
                <a:off x="6547541" y="1975532"/>
                <a:ext cx="24657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200" dirty="0" smtClean="0"/>
                  <a:t>Exportação de </a:t>
                </a:r>
                <a:r>
                  <a:rPr lang="pt-BR" sz="1200" dirty="0" err="1" smtClean="0"/>
                  <a:t>lec</a:t>
                </a:r>
                <a:r>
                  <a:rPr lang="pt-BR" sz="1200" dirty="0" smtClean="0"/>
                  <a:t>  </a:t>
                </a:r>
                <a:endParaRPr lang="pt-BR" sz="1200" dirty="0"/>
              </a:p>
            </p:txBody>
          </p:sp>
        </p:grpSp>
      </p:grpSp>
      <p:sp>
        <p:nvSpPr>
          <p:cNvPr id="80" name="Seta: II 4">
            <a:extLst>
              <a:ext uri="{FF2B5EF4-FFF2-40B4-BE49-F238E27FC236}">
                <a16:creationId xmlns:a16="http://schemas.microsoft.com/office/drawing/2014/main" id="{E18A6F4D-1CF9-4622-8F8C-D84072A804F9}"/>
              </a:ext>
            </a:extLst>
          </p:cNvPr>
          <p:cNvSpPr/>
          <p:nvPr/>
        </p:nvSpPr>
        <p:spPr>
          <a:xfrm rot="5400000" flipH="1">
            <a:off x="6382209" y="2445867"/>
            <a:ext cx="1781317" cy="329898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32823C"/>
          </a:solidFill>
          <a:ln>
            <a:solidFill>
              <a:srgbClr val="1C6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1" name="Retângulo 80"/>
          <p:cNvSpPr/>
          <p:nvPr/>
        </p:nvSpPr>
        <p:spPr>
          <a:xfrm>
            <a:off x="6125064" y="4630629"/>
            <a:ext cx="2625505" cy="270884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 smtClean="0"/>
              <a:t>E se a notícia A estivesse associada a mídia A?</a:t>
            </a:r>
            <a:endParaRPr lang="pt-BR" sz="900" dirty="0"/>
          </a:p>
        </p:txBody>
      </p:sp>
      <p:sp>
        <p:nvSpPr>
          <p:cNvPr id="82" name="Retângulo 81"/>
          <p:cNvSpPr/>
          <p:nvPr/>
        </p:nvSpPr>
        <p:spPr>
          <a:xfrm>
            <a:off x="6125063" y="5056118"/>
            <a:ext cx="2625506" cy="60706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dirty="0" smtClean="0">
                <a:solidFill>
                  <a:schemeClr val="tx2"/>
                </a:solidFill>
              </a:rPr>
              <a:t>Neste caso, será </a:t>
            </a:r>
            <a:r>
              <a:rPr lang="pt-BR" sz="900" dirty="0">
                <a:solidFill>
                  <a:schemeClr val="tx2"/>
                </a:solidFill>
              </a:rPr>
              <a:t>exportado somente a </a:t>
            </a:r>
            <a:r>
              <a:rPr lang="pt-BR" sz="900" i="1" dirty="0" err="1">
                <a:solidFill>
                  <a:schemeClr val="tx2"/>
                </a:solidFill>
              </a:rPr>
              <a:t>string</a:t>
            </a:r>
            <a:r>
              <a:rPr lang="pt-BR" sz="900" dirty="0">
                <a:solidFill>
                  <a:schemeClr val="tx2"/>
                </a:solidFill>
              </a:rPr>
              <a:t> do </a:t>
            </a:r>
            <a:r>
              <a:rPr lang="pt-BR" sz="900" i="1" dirty="0">
                <a:solidFill>
                  <a:schemeClr val="tx2"/>
                </a:solidFill>
              </a:rPr>
              <a:t>link</a:t>
            </a:r>
            <a:r>
              <a:rPr lang="pt-BR" sz="900" dirty="0">
                <a:solidFill>
                  <a:schemeClr val="tx2"/>
                </a:solidFill>
              </a:rPr>
              <a:t> , com a referência. </a:t>
            </a:r>
            <a:r>
              <a:rPr lang="pt-BR" sz="900" dirty="0" smtClean="0">
                <a:solidFill>
                  <a:schemeClr val="tx2"/>
                </a:solidFill>
              </a:rPr>
              <a:t>A mídia não </a:t>
            </a:r>
            <a:r>
              <a:rPr lang="pt-BR" sz="900" dirty="0">
                <a:solidFill>
                  <a:schemeClr val="tx2"/>
                </a:solidFill>
              </a:rPr>
              <a:t>será </a:t>
            </a:r>
            <a:r>
              <a:rPr lang="pt-BR" sz="900" dirty="0" smtClean="0">
                <a:solidFill>
                  <a:schemeClr val="tx2"/>
                </a:solidFill>
              </a:rPr>
              <a:t>exportada.</a:t>
            </a:r>
            <a:endParaRPr lang="pt-BR" sz="900" dirty="0">
              <a:solidFill>
                <a:schemeClr val="tx2"/>
              </a:solidFill>
            </a:endParaRPr>
          </a:p>
        </p:txBody>
      </p:sp>
      <p:grpSp>
        <p:nvGrpSpPr>
          <p:cNvPr id="83" name="Agrupar 82"/>
          <p:cNvGrpSpPr/>
          <p:nvPr/>
        </p:nvGrpSpPr>
        <p:grpSpPr>
          <a:xfrm>
            <a:off x="8268220" y="5596301"/>
            <a:ext cx="3329750" cy="1150602"/>
            <a:chOff x="7602395" y="5596301"/>
            <a:chExt cx="3329750" cy="1150602"/>
          </a:xfrm>
        </p:grpSpPr>
        <p:pic>
          <p:nvPicPr>
            <p:cNvPr id="84" name="Imagem 8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02395" y="5813323"/>
              <a:ext cx="2029108" cy="9335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pic>
        <p:sp>
          <p:nvSpPr>
            <p:cNvPr id="85" name="Retângulo 84"/>
            <p:cNvSpPr/>
            <p:nvPr/>
          </p:nvSpPr>
          <p:spPr>
            <a:xfrm>
              <a:off x="8407106" y="5596301"/>
              <a:ext cx="2525039" cy="259077"/>
            </a:xfrm>
            <a:prstGeom prst="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 smtClean="0">
                  <a:solidFill>
                    <a:schemeClr val="tx2"/>
                  </a:solidFill>
                </a:rPr>
                <a:t>Resultado: associação via botão “selecionar”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6" name="Agrupar 85"/>
          <p:cNvGrpSpPr/>
          <p:nvPr/>
        </p:nvGrpSpPr>
        <p:grpSpPr>
          <a:xfrm>
            <a:off x="619155" y="4762932"/>
            <a:ext cx="5231551" cy="2100085"/>
            <a:chOff x="-46670" y="4762932"/>
            <a:chExt cx="5231551" cy="2100085"/>
          </a:xfrm>
        </p:grpSpPr>
        <p:pic>
          <p:nvPicPr>
            <p:cNvPr id="87" name="Imagem 8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46670" y="4901513"/>
              <a:ext cx="4801663" cy="1961504"/>
            </a:xfrm>
            <a:prstGeom prst="rect">
              <a:avLst/>
            </a:prstGeom>
          </p:spPr>
        </p:pic>
        <p:sp>
          <p:nvSpPr>
            <p:cNvPr id="88" name="Retângulo 87"/>
            <p:cNvSpPr/>
            <p:nvPr/>
          </p:nvSpPr>
          <p:spPr>
            <a:xfrm>
              <a:off x="2984335" y="4762932"/>
              <a:ext cx="2200546" cy="259077"/>
            </a:xfrm>
            <a:prstGeom prst="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dirty="0" smtClean="0">
                  <a:solidFill>
                    <a:schemeClr val="tx2"/>
                  </a:solidFill>
                </a:rPr>
                <a:t>Resultado: associação via CK Editor</a:t>
              </a:r>
              <a:endParaRPr lang="pt-BR" sz="9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945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80" grpId="0" animBg="1"/>
      <p:bldP spid="81" grpId="0" animBg="1"/>
      <p:bldP spid="8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Importação de conteúdo via canal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0554" y="1862156"/>
            <a:ext cx="2763308" cy="424866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321" y="1862156"/>
            <a:ext cx="6688466" cy="382106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3321" y="1870562"/>
            <a:ext cx="6732344" cy="382106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3321" y="1870562"/>
            <a:ext cx="6732344" cy="382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15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Importação de conteúdo via instância de serviço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858" y="2210569"/>
            <a:ext cx="5937470" cy="2593802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265" y="2210569"/>
            <a:ext cx="2062446" cy="249154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0571" y="3080369"/>
            <a:ext cx="4934140" cy="281136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0571" y="3076318"/>
            <a:ext cx="4934140" cy="281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9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/>
          <p:cNvGrpSpPr/>
          <p:nvPr/>
        </p:nvGrpSpPr>
        <p:grpSpPr>
          <a:xfrm>
            <a:off x="2730480" y="2623414"/>
            <a:ext cx="1230990" cy="3630810"/>
            <a:chOff x="9121016" y="1468846"/>
            <a:chExt cx="1230990" cy="3630810"/>
          </a:xfrm>
        </p:grpSpPr>
        <p:sp>
          <p:nvSpPr>
            <p:cNvPr id="5" name="Retângulo 4"/>
            <p:cNvSpPr/>
            <p:nvPr/>
          </p:nvSpPr>
          <p:spPr>
            <a:xfrm>
              <a:off x="9121016" y="1494159"/>
              <a:ext cx="1230990" cy="360549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6" name="CaixaDeTexto 5"/>
            <p:cNvSpPr txBox="1"/>
            <p:nvPr/>
          </p:nvSpPr>
          <p:spPr>
            <a:xfrm>
              <a:off x="9129503" y="1468846"/>
              <a:ext cx="11977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dirty="0" smtClean="0"/>
                <a:t>Arquivo </a:t>
              </a:r>
              <a:r>
                <a:rPr lang="pt-BR" sz="1600" dirty="0" err="1" smtClean="0"/>
                <a:t>lec</a:t>
              </a:r>
              <a:endParaRPr lang="pt-BR" sz="1600" dirty="0"/>
            </a:p>
          </p:txBody>
        </p:sp>
      </p:grpSp>
      <p:sp>
        <p:nvSpPr>
          <p:cNvPr id="7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922768" y="3071705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23733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Mídia A</a:t>
            </a:r>
            <a:endParaRPr lang="pt-BR" sz="1200" dirty="0"/>
          </a:p>
        </p:txBody>
      </p:sp>
      <p:sp>
        <p:nvSpPr>
          <p:cNvPr id="8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922768" y="3418538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23733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Mídia B</a:t>
            </a:r>
            <a:endParaRPr lang="pt-BR" sz="1200" dirty="0"/>
          </a:p>
        </p:txBody>
      </p:sp>
      <p:sp>
        <p:nvSpPr>
          <p:cNvPr id="9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922768" y="3775791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23733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Mídia C</a:t>
            </a:r>
            <a:endParaRPr lang="pt-BR" sz="1200" dirty="0"/>
          </a:p>
        </p:txBody>
      </p:sp>
      <p:sp>
        <p:nvSpPr>
          <p:cNvPr id="10" name="Retângulo 9"/>
          <p:cNvSpPr/>
          <p:nvPr/>
        </p:nvSpPr>
        <p:spPr>
          <a:xfrm>
            <a:off x="4577624" y="2060253"/>
            <a:ext cx="3359839" cy="260240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5107518" y="2909324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2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5573472" y="3150515"/>
            <a:ext cx="117538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Página inicial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841" y="3231684"/>
            <a:ext cx="141749" cy="141749"/>
          </a:xfrm>
          <a:prstGeom prst="rect">
            <a:avLst/>
          </a:prstGeom>
        </p:spPr>
      </p:pic>
      <p:sp>
        <p:nvSpPr>
          <p:cNvPr id="14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4843321" y="2597742"/>
            <a:ext cx="78633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B2C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507" y="2659100"/>
            <a:ext cx="177894" cy="177894"/>
          </a:xfrm>
          <a:prstGeom prst="rect">
            <a:avLst/>
          </a:prstGeom>
        </p:spPr>
      </p:pic>
      <p:sp>
        <p:nvSpPr>
          <p:cNvPr id="16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5573472" y="3708098"/>
            <a:ext cx="81189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Notícias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658" y="3769456"/>
            <a:ext cx="177894" cy="177894"/>
          </a:xfrm>
          <a:prstGeom prst="rect">
            <a:avLst/>
          </a:prstGeom>
        </p:spPr>
      </p:pic>
      <p:sp>
        <p:nvSpPr>
          <p:cNvPr id="18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5102157" y="2901831"/>
            <a:ext cx="427167" cy="1045518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9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5102157" y="2901830"/>
            <a:ext cx="406845" cy="1511305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567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5547719" y="4176012"/>
            <a:ext cx="81189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Blog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658" y="4246224"/>
            <a:ext cx="177894" cy="177894"/>
          </a:xfrm>
          <a:prstGeom prst="rect">
            <a:avLst/>
          </a:prstGeom>
        </p:spPr>
      </p:pic>
      <p:grpSp>
        <p:nvGrpSpPr>
          <p:cNvPr id="22" name="Agrupar 21"/>
          <p:cNvGrpSpPr/>
          <p:nvPr/>
        </p:nvGrpSpPr>
        <p:grpSpPr>
          <a:xfrm>
            <a:off x="6805926" y="3699402"/>
            <a:ext cx="743614" cy="321479"/>
            <a:chOff x="2430201" y="1979424"/>
            <a:chExt cx="743614" cy="316174"/>
          </a:xfrm>
        </p:grpSpPr>
        <p:sp>
          <p:nvSpPr>
            <p:cNvPr id="23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30201" y="1979424"/>
              <a:ext cx="743614" cy="316174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800" dirty="0" smtClean="0">
                  <a:solidFill>
                    <a:schemeClr val="tx1"/>
                  </a:solidFill>
                </a:rPr>
                <a:t>Notícias</a:t>
              </a:r>
              <a:endParaRPr lang="pt-BR" sz="800" dirty="0">
                <a:solidFill>
                  <a:schemeClr val="tx1"/>
                </a:solidFill>
              </a:endParaRPr>
            </a:p>
          </p:txBody>
        </p:sp>
        <p:pic>
          <p:nvPicPr>
            <p:cNvPr id="24" name="Imagem 2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5369" y="2056776"/>
              <a:ext cx="122070" cy="134277"/>
            </a:xfrm>
            <a:prstGeom prst="rect">
              <a:avLst/>
            </a:prstGeom>
          </p:spPr>
        </p:pic>
      </p:grpSp>
      <p:cxnSp>
        <p:nvCxnSpPr>
          <p:cNvPr id="25" name="Conector de Seta Reta 24"/>
          <p:cNvCxnSpPr/>
          <p:nvPr/>
        </p:nvCxnSpPr>
        <p:spPr>
          <a:xfrm flipV="1">
            <a:off x="6390809" y="3879480"/>
            <a:ext cx="410546" cy="58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Agrupar 25"/>
          <p:cNvGrpSpPr/>
          <p:nvPr/>
        </p:nvGrpSpPr>
        <p:grpSpPr>
          <a:xfrm>
            <a:off x="6792637" y="4149467"/>
            <a:ext cx="743614" cy="321479"/>
            <a:chOff x="2430201" y="1979424"/>
            <a:chExt cx="743614" cy="316174"/>
          </a:xfrm>
        </p:grpSpPr>
        <p:sp>
          <p:nvSpPr>
            <p:cNvPr id="27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30201" y="1979424"/>
              <a:ext cx="743614" cy="316174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800" dirty="0" smtClean="0">
                  <a:solidFill>
                    <a:schemeClr val="tx1"/>
                  </a:solidFill>
                </a:rPr>
                <a:t>Blog</a:t>
              </a:r>
              <a:endParaRPr lang="pt-BR" sz="800" dirty="0">
                <a:solidFill>
                  <a:schemeClr val="tx1"/>
                </a:solidFill>
              </a:endParaRPr>
            </a:p>
          </p:txBody>
        </p:sp>
        <p:pic>
          <p:nvPicPr>
            <p:cNvPr id="28" name="Imagem 2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5369" y="2056776"/>
              <a:ext cx="122070" cy="134277"/>
            </a:xfrm>
            <a:prstGeom prst="rect">
              <a:avLst/>
            </a:prstGeom>
          </p:spPr>
        </p:pic>
      </p:grpSp>
      <p:cxnSp>
        <p:nvCxnSpPr>
          <p:cNvPr id="29" name="Conector de Seta Reta 28"/>
          <p:cNvCxnSpPr/>
          <p:nvPr/>
        </p:nvCxnSpPr>
        <p:spPr>
          <a:xfrm flipV="1">
            <a:off x="6377520" y="4329545"/>
            <a:ext cx="410546" cy="58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Agrupar 29"/>
          <p:cNvGrpSpPr/>
          <p:nvPr/>
        </p:nvGrpSpPr>
        <p:grpSpPr>
          <a:xfrm>
            <a:off x="7549540" y="3747536"/>
            <a:ext cx="1658783" cy="1215775"/>
            <a:chOff x="4081114" y="2020555"/>
            <a:chExt cx="1658783" cy="1215775"/>
          </a:xfrm>
        </p:grpSpPr>
        <p:grpSp>
          <p:nvGrpSpPr>
            <p:cNvPr id="31" name="Agrupar 30"/>
            <p:cNvGrpSpPr/>
            <p:nvPr/>
          </p:nvGrpSpPr>
          <p:grpSpPr>
            <a:xfrm>
              <a:off x="4081114" y="2020555"/>
              <a:ext cx="1658783" cy="1215775"/>
              <a:chOff x="9903348" y="1628259"/>
              <a:chExt cx="1658783" cy="1215775"/>
            </a:xfrm>
          </p:grpSpPr>
          <p:sp>
            <p:nvSpPr>
              <p:cNvPr id="34" name="Retângulo 33"/>
              <p:cNvSpPr/>
              <p:nvPr/>
            </p:nvSpPr>
            <p:spPr>
              <a:xfrm>
                <a:off x="10518420" y="1628259"/>
                <a:ext cx="1043711" cy="121577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5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0641435" y="1734708"/>
                <a:ext cx="830162" cy="289749"/>
              </a:xfrm>
              <a:prstGeom prst="roundRect">
                <a:avLst/>
              </a:prstGeom>
              <a:solidFill>
                <a:srgbClr val="32823C"/>
              </a:solidFill>
              <a:ln>
                <a:solidFill>
                  <a:srgbClr val="23733C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1200" dirty="0" smtClean="0"/>
                  <a:t>Noticia A</a:t>
                </a:r>
                <a:endParaRPr lang="pt-BR" sz="1200" dirty="0"/>
              </a:p>
            </p:txBody>
          </p:sp>
          <p:cxnSp>
            <p:nvCxnSpPr>
              <p:cNvPr id="36" name="Conector de Seta Reta 35"/>
              <p:cNvCxnSpPr>
                <a:stCxn id="23" idx="3"/>
                <a:endCxn id="34" idx="1"/>
              </p:cNvCxnSpPr>
              <p:nvPr/>
            </p:nvCxnSpPr>
            <p:spPr>
              <a:xfrm>
                <a:off x="9903348" y="1803009"/>
                <a:ext cx="615072" cy="43313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4819201" y="2473837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23733C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Noticia B</a:t>
              </a:r>
              <a:endParaRPr lang="pt-BR" sz="1200" dirty="0"/>
            </a:p>
          </p:txBody>
        </p:sp>
        <p:sp>
          <p:nvSpPr>
            <p:cNvPr id="33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4819201" y="2831090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23733C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Noticia C</a:t>
              </a:r>
              <a:endParaRPr lang="pt-BR" sz="1200" dirty="0"/>
            </a:p>
          </p:txBody>
        </p:sp>
      </p:grpSp>
      <p:grpSp>
        <p:nvGrpSpPr>
          <p:cNvPr id="37" name="Agrupar 36"/>
          <p:cNvGrpSpPr/>
          <p:nvPr/>
        </p:nvGrpSpPr>
        <p:grpSpPr>
          <a:xfrm>
            <a:off x="6569827" y="4533090"/>
            <a:ext cx="1043711" cy="1674243"/>
            <a:chOff x="4696186" y="1562087"/>
            <a:chExt cx="1043711" cy="1674243"/>
          </a:xfrm>
        </p:grpSpPr>
        <p:grpSp>
          <p:nvGrpSpPr>
            <p:cNvPr id="38" name="Agrupar 37"/>
            <p:cNvGrpSpPr/>
            <p:nvPr/>
          </p:nvGrpSpPr>
          <p:grpSpPr>
            <a:xfrm>
              <a:off x="4696186" y="1562087"/>
              <a:ext cx="1043711" cy="1674243"/>
              <a:chOff x="10518420" y="1169791"/>
              <a:chExt cx="1043711" cy="1674243"/>
            </a:xfrm>
          </p:grpSpPr>
          <p:sp>
            <p:nvSpPr>
              <p:cNvPr id="41" name="Retângulo 40"/>
              <p:cNvSpPr/>
              <p:nvPr/>
            </p:nvSpPr>
            <p:spPr>
              <a:xfrm>
                <a:off x="10518420" y="1628259"/>
                <a:ext cx="1043711" cy="121577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2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0641435" y="1734708"/>
                <a:ext cx="830162" cy="289749"/>
              </a:xfrm>
              <a:prstGeom prst="roundRect">
                <a:avLst/>
              </a:prstGeom>
              <a:solidFill>
                <a:srgbClr val="32823C"/>
              </a:solidFill>
              <a:ln>
                <a:solidFill>
                  <a:srgbClr val="23733C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1200" dirty="0" smtClean="0"/>
                  <a:t>Post A</a:t>
                </a:r>
                <a:endParaRPr lang="pt-BR" sz="1200" dirty="0"/>
              </a:p>
            </p:txBody>
          </p:sp>
          <p:cxnSp>
            <p:nvCxnSpPr>
              <p:cNvPr id="43" name="Conector de Seta Reta 42"/>
              <p:cNvCxnSpPr>
                <a:stCxn id="27" idx="2"/>
                <a:endCxn id="41" idx="0"/>
              </p:cNvCxnSpPr>
              <p:nvPr/>
            </p:nvCxnSpPr>
            <p:spPr>
              <a:xfrm flipH="1">
                <a:off x="11040276" y="1169791"/>
                <a:ext cx="72761" cy="4584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4819201" y="2473837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23733C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Post B</a:t>
              </a:r>
              <a:endParaRPr lang="pt-BR" sz="1200" dirty="0"/>
            </a:p>
          </p:txBody>
        </p:sp>
        <p:sp>
          <p:nvSpPr>
            <p:cNvPr id="40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4819201" y="2831090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23733C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Post C</a:t>
              </a:r>
              <a:endParaRPr lang="pt-BR" sz="1200" dirty="0"/>
            </a:p>
          </p:txBody>
        </p:sp>
      </p:grpSp>
      <p:grpSp>
        <p:nvGrpSpPr>
          <p:cNvPr id="44" name="Agrupar 43"/>
          <p:cNvGrpSpPr/>
          <p:nvPr/>
        </p:nvGrpSpPr>
        <p:grpSpPr>
          <a:xfrm>
            <a:off x="6141267" y="2590324"/>
            <a:ext cx="1381770" cy="321479"/>
            <a:chOff x="2430201" y="1979424"/>
            <a:chExt cx="1381770" cy="316174"/>
          </a:xfrm>
        </p:grpSpPr>
        <p:sp>
          <p:nvSpPr>
            <p:cNvPr id="45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430201" y="1979424"/>
              <a:ext cx="1381770" cy="316174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800" dirty="0" smtClean="0">
                  <a:solidFill>
                    <a:schemeClr val="tx1"/>
                  </a:solidFill>
                </a:rPr>
                <a:t>Repositório de mídias</a:t>
              </a:r>
              <a:endParaRPr lang="pt-BR" sz="800" dirty="0">
                <a:solidFill>
                  <a:schemeClr val="tx1"/>
                </a:solidFill>
              </a:endParaRPr>
            </a:p>
          </p:txBody>
        </p:sp>
        <p:pic>
          <p:nvPicPr>
            <p:cNvPr id="46" name="Imagem 4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5369" y="2056776"/>
              <a:ext cx="122070" cy="134277"/>
            </a:xfrm>
            <a:prstGeom prst="rect">
              <a:avLst/>
            </a:prstGeom>
          </p:spPr>
        </p:pic>
      </p:grpSp>
      <p:cxnSp>
        <p:nvCxnSpPr>
          <p:cNvPr id="47" name="Conector de Seta Reta 46"/>
          <p:cNvCxnSpPr>
            <a:endCxn id="45" idx="1"/>
          </p:cNvCxnSpPr>
          <p:nvPr/>
        </p:nvCxnSpPr>
        <p:spPr>
          <a:xfrm>
            <a:off x="5636621" y="2750973"/>
            <a:ext cx="504646" cy="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Agrupar 47"/>
          <p:cNvGrpSpPr/>
          <p:nvPr/>
        </p:nvGrpSpPr>
        <p:grpSpPr>
          <a:xfrm>
            <a:off x="7523037" y="2090148"/>
            <a:ext cx="1668896" cy="1215775"/>
            <a:chOff x="4071001" y="2020555"/>
            <a:chExt cx="1668896" cy="1215775"/>
          </a:xfrm>
        </p:grpSpPr>
        <p:grpSp>
          <p:nvGrpSpPr>
            <p:cNvPr id="49" name="Agrupar 48"/>
            <p:cNvGrpSpPr/>
            <p:nvPr/>
          </p:nvGrpSpPr>
          <p:grpSpPr>
            <a:xfrm>
              <a:off x="4071001" y="2020555"/>
              <a:ext cx="1668896" cy="1215775"/>
              <a:chOff x="9893235" y="1628259"/>
              <a:chExt cx="1668896" cy="1215775"/>
            </a:xfrm>
          </p:grpSpPr>
          <p:sp>
            <p:nvSpPr>
              <p:cNvPr id="52" name="Retângulo 51"/>
              <p:cNvSpPr/>
              <p:nvPr/>
            </p:nvSpPr>
            <p:spPr>
              <a:xfrm>
                <a:off x="10518420" y="1628259"/>
                <a:ext cx="1043711" cy="121577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3" name="Canal 1">
                <a:extLst>
                  <a:ext uri="{FF2B5EF4-FFF2-40B4-BE49-F238E27FC236}">
                    <a16:creationId xmlns:a16="http://schemas.microsoft.com/office/drawing/2014/main" id="{7EA0CB3A-C241-405F-BF41-B513145A76C2}"/>
                  </a:ext>
                </a:extLst>
              </p:cNvPr>
              <p:cNvSpPr/>
              <p:nvPr/>
            </p:nvSpPr>
            <p:spPr>
              <a:xfrm>
                <a:off x="10641435" y="1734708"/>
                <a:ext cx="830162" cy="289749"/>
              </a:xfrm>
              <a:prstGeom prst="roundRect">
                <a:avLst/>
              </a:prstGeom>
              <a:solidFill>
                <a:srgbClr val="32823C"/>
              </a:solidFill>
              <a:ln>
                <a:solidFill>
                  <a:srgbClr val="23733C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pt-B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pt-BR" sz="1200" dirty="0" smtClean="0"/>
                  <a:t>Mídia A</a:t>
                </a:r>
                <a:endParaRPr lang="pt-BR" sz="1200" dirty="0"/>
              </a:p>
            </p:txBody>
          </p:sp>
          <p:cxnSp>
            <p:nvCxnSpPr>
              <p:cNvPr id="54" name="Conector de Seta Reta 53"/>
              <p:cNvCxnSpPr>
                <a:stCxn id="45" idx="3"/>
                <a:endCxn id="52" idx="1"/>
              </p:cNvCxnSpPr>
              <p:nvPr/>
            </p:nvCxnSpPr>
            <p:spPr>
              <a:xfrm flipV="1">
                <a:off x="9893235" y="2236147"/>
                <a:ext cx="625185" cy="1151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4819201" y="2473837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23733C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Mídia B</a:t>
              </a:r>
              <a:endParaRPr lang="pt-BR" sz="1200" dirty="0"/>
            </a:p>
          </p:txBody>
        </p:sp>
        <p:sp>
          <p:nvSpPr>
            <p:cNvPr id="51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4819201" y="2831090"/>
              <a:ext cx="830162" cy="289749"/>
            </a:xfrm>
            <a:prstGeom prst="roundRect">
              <a:avLst/>
            </a:prstGeom>
            <a:solidFill>
              <a:srgbClr val="32823C"/>
            </a:solidFill>
            <a:ln>
              <a:solidFill>
                <a:srgbClr val="23733C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sz="1200" dirty="0" smtClean="0"/>
                <a:t>Mídia C</a:t>
              </a:r>
              <a:endParaRPr lang="pt-BR" sz="1200" dirty="0"/>
            </a:p>
          </p:txBody>
        </p:sp>
      </p:grpSp>
      <p:sp>
        <p:nvSpPr>
          <p:cNvPr id="55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922768" y="4133044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23733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Noticia A</a:t>
            </a:r>
            <a:endParaRPr lang="pt-BR" sz="1200" dirty="0"/>
          </a:p>
        </p:txBody>
      </p:sp>
      <p:sp>
        <p:nvSpPr>
          <p:cNvPr id="56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922768" y="4479877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23733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Noticia B</a:t>
            </a:r>
            <a:endParaRPr lang="pt-BR" sz="1200" dirty="0"/>
          </a:p>
        </p:txBody>
      </p:sp>
      <p:sp>
        <p:nvSpPr>
          <p:cNvPr id="57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922768" y="4837130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23733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Noticia C</a:t>
            </a:r>
            <a:endParaRPr lang="pt-BR" sz="1200" dirty="0"/>
          </a:p>
        </p:txBody>
      </p:sp>
      <p:sp>
        <p:nvSpPr>
          <p:cNvPr id="58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922768" y="5193633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23733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Post A</a:t>
            </a:r>
            <a:endParaRPr lang="pt-BR" sz="1200" dirty="0"/>
          </a:p>
        </p:txBody>
      </p:sp>
      <p:sp>
        <p:nvSpPr>
          <p:cNvPr id="59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922768" y="5540466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23733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Post B</a:t>
            </a:r>
            <a:endParaRPr lang="pt-BR" sz="1200" dirty="0"/>
          </a:p>
        </p:txBody>
      </p:sp>
      <p:sp>
        <p:nvSpPr>
          <p:cNvPr id="6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922768" y="5897719"/>
            <a:ext cx="830162" cy="289749"/>
          </a:xfrm>
          <a:prstGeom prst="roundRect">
            <a:avLst/>
          </a:prstGeom>
          <a:solidFill>
            <a:srgbClr val="32823C"/>
          </a:solidFill>
          <a:ln>
            <a:solidFill>
              <a:srgbClr val="23733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1200" dirty="0" smtClean="0"/>
              <a:t>Post C</a:t>
            </a:r>
            <a:endParaRPr lang="pt-BR" sz="1200" dirty="0"/>
          </a:p>
        </p:txBody>
      </p:sp>
      <p:sp>
        <p:nvSpPr>
          <p:cNvPr id="61" name="CaixaDeTexto 60"/>
          <p:cNvSpPr txBox="1"/>
          <p:nvPr/>
        </p:nvSpPr>
        <p:spPr>
          <a:xfrm>
            <a:off x="6867805" y="2060253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Estrutura</a:t>
            </a:r>
            <a:endParaRPr lang="pt-BR" dirty="0"/>
          </a:p>
        </p:txBody>
      </p:sp>
      <p:grpSp>
        <p:nvGrpSpPr>
          <p:cNvPr id="62" name="Agrupar 61"/>
          <p:cNvGrpSpPr/>
          <p:nvPr/>
        </p:nvGrpSpPr>
        <p:grpSpPr>
          <a:xfrm>
            <a:off x="3954832" y="2706049"/>
            <a:ext cx="5873909" cy="967965"/>
            <a:chOff x="3954832" y="1951446"/>
            <a:chExt cx="5873909" cy="967965"/>
          </a:xfrm>
        </p:grpSpPr>
        <p:sp>
          <p:nvSpPr>
            <p:cNvPr id="63" name="CaixaDeTexto 62"/>
            <p:cNvSpPr txBox="1"/>
            <p:nvPr/>
          </p:nvSpPr>
          <p:spPr>
            <a:xfrm>
              <a:off x="7363040" y="2578264"/>
              <a:ext cx="24657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Importação de </a:t>
              </a:r>
              <a:r>
                <a:rPr lang="pt-BR" sz="1200" dirty="0" err="1" smtClean="0"/>
                <a:t>lec</a:t>
              </a:r>
              <a:r>
                <a:rPr lang="pt-BR" sz="1200" dirty="0" smtClean="0"/>
                <a:t>  </a:t>
              </a:r>
              <a:endParaRPr lang="pt-BR" sz="1200" dirty="0"/>
            </a:p>
          </p:txBody>
        </p:sp>
        <p:sp>
          <p:nvSpPr>
            <p:cNvPr id="64" name="Seta: Circular 11">
              <a:extLst>
                <a:ext uri="{FF2B5EF4-FFF2-40B4-BE49-F238E27FC236}">
                  <a16:creationId xmlns:a16="http://schemas.microsoft.com/office/drawing/2014/main" id="{2A914816-2693-4EA0-88B8-3F390DF7AC35}"/>
                </a:ext>
              </a:extLst>
            </p:cNvPr>
            <p:cNvSpPr/>
            <p:nvPr/>
          </p:nvSpPr>
          <p:spPr>
            <a:xfrm>
              <a:off x="3954832" y="1951446"/>
              <a:ext cx="3390107" cy="967965"/>
            </a:xfrm>
            <a:custGeom>
              <a:avLst/>
              <a:gdLst>
                <a:gd name="connsiteX0" fmla="*/ 337327 w 2447757"/>
                <a:gd name="connsiteY0" fmla="*/ 894211 h 2566567"/>
                <a:gd name="connsiteX1" fmla="*/ 1268771 w 2447757"/>
                <a:gd name="connsiteY1" fmla="*/ 265719 h 2566567"/>
                <a:gd name="connsiteX2" fmla="*/ 2138127 w 2447757"/>
                <a:gd name="connsiteY2" fmla="*/ 974849 h 2566567"/>
                <a:gd name="connsiteX3" fmla="*/ 2401059 w 2447757"/>
                <a:gd name="connsiteY3" fmla="*/ 956469 h 2566567"/>
                <a:gd name="connsiteX4" fmla="*/ 2141207 w 2447757"/>
                <a:gd name="connsiteY4" fmla="*/ 1219158 h 2566567"/>
                <a:gd name="connsiteX5" fmla="*/ 1793393 w 2447757"/>
                <a:gd name="connsiteY5" fmla="*/ 998948 h 2566567"/>
                <a:gd name="connsiteX6" fmla="*/ 2056238 w 2447757"/>
                <a:gd name="connsiteY6" fmla="*/ 980574 h 2566567"/>
                <a:gd name="connsiteX7" fmla="*/ 1254261 w 2447757"/>
                <a:gd name="connsiteY7" fmla="*/ 345107 h 2566567"/>
                <a:gd name="connsiteX8" fmla="*/ 410587 w 2447757"/>
                <a:gd name="connsiteY8" fmla="*/ 926361 h 2566567"/>
                <a:gd name="connsiteX9" fmla="*/ 337327 w 2447757"/>
                <a:gd name="connsiteY9" fmla="*/ 894211 h 2566567"/>
                <a:gd name="connsiteX0" fmla="*/ 0 w 2154267"/>
                <a:gd name="connsiteY0" fmla="*/ 425734 h 967965"/>
                <a:gd name="connsiteX1" fmla="*/ 1021979 w 2154267"/>
                <a:gd name="connsiteY1" fmla="*/ 14526 h 967965"/>
                <a:gd name="connsiteX2" fmla="*/ 1891335 w 2154267"/>
                <a:gd name="connsiteY2" fmla="*/ 723656 h 967965"/>
                <a:gd name="connsiteX3" fmla="*/ 2154267 w 2154267"/>
                <a:gd name="connsiteY3" fmla="*/ 705276 h 967965"/>
                <a:gd name="connsiteX4" fmla="*/ 1894415 w 2154267"/>
                <a:gd name="connsiteY4" fmla="*/ 967965 h 967965"/>
                <a:gd name="connsiteX5" fmla="*/ 1546601 w 2154267"/>
                <a:gd name="connsiteY5" fmla="*/ 747755 h 967965"/>
                <a:gd name="connsiteX6" fmla="*/ 1809446 w 2154267"/>
                <a:gd name="connsiteY6" fmla="*/ 729381 h 967965"/>
                <a:gd name="connsiteX7" fmla="*/ 1007469 w 2154267"/>
                <a:gd name="connsiteY7" fmla="*/ 93914 h 967965"/>
                <a:gd name="connsiteX8" fmla="*/ 163795 w 2154267"/>
                <a:gd name="connsiteY8" fmla="*/ 675168 h 967965"/>
                <a:gd name="connsiteX9" fmla="*/ 0 w 2154267"/>
                <a:gd name="connsiteY9" fmla="*/ 425734 h 967965"/>
                <a:gd name="connsiteX0" fmla="*/ 0 w 2154267"/>
                <a:gd name="connsiteY0" fmla="*/ 425734 h 967965"/>
                <a:gd name="connsiteX1" fmla="*/ 1021979 w 2154267"/>
                <a:gd name="connsiteY1" fmla="*/ 14526 h 967965"/>
                <a:gd name="connsiteX2" fmla="*/ 1891335 w 2154267"/>
                <a:gd name="connsiteY2" fmla="*/ 723656 h 967965"/>
                <a:gd name="connsiteX3" fmla="*/ 2154267 w 2154267"/>
                <a:gd name="connsiteY3" fmla="*/ 705276 h 967965"/>
                <a:gd name="connsiteX4" fmla="*/ 1894415 w 2154267"/>
                <a:gd name="connsiteY4" fmla="*/ 967965 h 967965"/>
                <a:gd name="connsiteX5" fmla="*/ 1546601 w 2154267"/>
                <a:gd name="connsiteY5" fmla="*/ 747755 h 967965"/>
                <a:gd name="connsiteX6" fmla="*/ 1809446 w 2154267"/>
                <a:gd name="connsiteY6" fmla="*/ 729381 h 967965"/>
                <a:gd name="connsiteX7" fmla="*/ 1007469 w 2154267"/>
                <a:gd name="connsiteY7" fmla="*/ 93914 h 967965"/>
                <a:gd name="connsiteX8" fmla="*/ 18940 w 2154267"/>
                <a:gd name="connsiteY8" fmla="*/ 439778 h 967965"/>
                <a:gd name="connsiteX9" fmla="*/ 0 w 2154267"/>
                <a:gd name="connsiteY9" fmla="*/ 425734 h 967965"/>
                <a:gd name="connsiteX0" fmla="*/ 0 w 2154267"/>
                <a:gd name="connsiteY0" fmla="*/ 425734 h 967965"/>
                <a:gd name="connsiteX1" fmla="*/ 1021979 w 2154267"/>
                <a:gd name="connsiteY1" fmla="*/ 14526 h 967965"/>
                <a:gd name="connsiteX2" fmla="*/ 1891335 w 2154267"/>
                <a:gd name="connsiteY2" fmla="*/ 723656 h 967965"/>
                <a:gd name="connsiteX3" fmla="*/ 2154267 w 2154267"/>
                <a:gd name="connsiteY3" fmla="*/ 705276 h 967965"/>
                <a:gd name="connsiteX4" fmla="*/ 1894415 w 2154267"/>
                <a:gd name="connsiteY4" fmla="*/ 967965 h 967965"/>
                <a:gd name="connsiteX5" fmla="*/ 1546601 w 2154267"/>
                <a:gd name="connsiteY5" fmla="*/ 747755 h 967965"/>
                <a:gd name="connsiteX6" fmla="*/ 1809446 w 2154267"/>
                <a:gd name="connsiteY6" fmla="*/ 729381 h 967965"/>
                <a:gd name="connsiteX7" fmla="*/ 971255 w 2154267"/>
                <a:gd name="connsiteY7" fmla="*/ 75807 h 967965"/>
                <a:gd name="connsiteX8" fmla="*/ 18940 w 2154267"/>
                <a:gd name="connsiteY8" fmla="*/ 439778 h 967965"/>
                <a:gd name="connsiteX9" fmla="*/ 0 w 2154267"/>
                <a:gd name="connsiteY9" fmla="*/ 425734 h 967965"/>
                <a:gd name="connsiteX0" fmla="*/ 0 w 2060712"/>
                <a:gd name="connsiteY0" fmla="*/ 425734 h 967965"/>
                <a:gd name="connsiteX1" fmla="*/ 1021979 w 2060712"/>
                <a:gd name="connsiteY1" fmla="*/ 14526 h 967965"/>
                <a:gd name="connsiteX2" fmla="*/ 1891335 w 2060712"/>
                <a:gd name="connsiteY2" fmla="*/ 723656 h 967965"/>
                <a:gd name="connsiteX3" fmla="*/ 2060712 w 2060712"/>
                <a:gd name="connsiteY3" fmla="*/ 723383 h 967965"/>
                <a:gd name="connsiteX4" fmla="*/ 1894415 w 2060712"/>
                <a:gd name="connsiteY4" fmla="*/ 967965 h 967965"/>
                <a:gd name="connsiteX5" fmla="*/ 1546601 w 2060712"/>
                <a:gd name="connsiteY5" fmla="*/ 747755 h 967965"/>
                <a:gd name="connsiteX6" fmla="*/ 1809446 w 2060712"/>
                <a:gd name="connsiteY6" fmla="*/ 729381 h 967965"/>
                <a:gd name="connsiteX7" fmla="*/ 971255 w 2060712"/>
                <a:gd name="connsiteY7" fmla="*/ 75807 h 967965"/>
                <a:gd name="connsiteX8" fmla="*/ 18940 w 2060712"/>
                <a:gd name="connsiteY8" fmla="*/ 439778 h 967965"/>
                <a:gd name="connsiteX9" fmla="*/ 0 w 2060712"/>
                <a:gd name="connsiteY9" fmla="*/ 425734 h 967965"/>
                <a:gd name="connsiteX0" fmla="*/ 0 w 2060712"/>
                <a:gd name="connsiteY0" fmla="*/ 425734 h 967965"/>
                <a:gd name="connsiteX1" fmla="*/ 1021979 w 2060712"/>
                <a:gd name="connsiteY1" fmla="*/ 14526 h 967965"/>
                <a:gd name="connsiteX2" fmla="*/ 1891335 w 2060712"/>
                <a:gd name="connsiteY2" fmla="*/ 723656 h 967965"/>
                <a:gd name="connsiteX3" fmla="*/ 2060712 w 2060712"/>
                <a:gd name="connsiteY3" fmla="*/ 723383 h 967965"/>
                <a:gd name="connsiteX4" fmla="*/ 1894415 w 2060712"/>
                <a:gd name="connsiteY4" fmla="*/ 967965 h 967965"/>
                <a:gd name="connsiteX5" fmla="*/ 1623646 w 2060712"/>
                <a:gd name="connsiteY5" fmla="*/ 756809 h 967965"/>
                <a:gd name="connsiteX6" fmla="*/ 1809446 w 2060712"/>
                <a:gd name="connsiteY6" fmla="*/ 729381 h 967965"/>
                <a:gd name="connsiteX7" fmla="*/ 971255 w 2060712"/>
                <a:gd name="connsiteY7" fmla="*/ 75807 h 967965"/>
                <a:gd name="connsiteX8" fmla="*/ 18940 w 2060712"/>
                <a:gd name="connsiteY8" fmla="*/ 439778 h 967965"/>
                <a:gd name="connsiteX9" fmla="*/ 0 w 2060712"/>
                <a:gd name="connsiteY9" fmla="*/ 425734 h 967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60712" h="967965">
                  <a:moveTo>
                    <a:pt x="0" y="425734"/>
                  </a:moveTo>
                  <a:cubicBezTo>
                    <a:pt x="154563" y="28572"/>
                    <a:pt x="706757" y="-35128"/>
                    <a:pt x="1021979" y="14526"/>
                  </a:cubicBezTo>
                  <a:cubicBezTo>
                    <a:pt x="1337202" y="64180"/>
                    <a:pt x="1769801" y="317411"/>
                    <a:pt x="1891335" y="723656"/>
                  </a:cubicBezTo>
                  <a:lnTo>
                    <a:pt x="2060712" y="723383"/>
                  </a:lnTo>
                  <a:lnTo>
                    <a:pt x="1894415" y="967965"/>
                  </a:lnTo>
                  <a:lnTo>
                    <a:pt x="1623646" y="756809"/>
                  </a:lnTo>
                  <a:lnTo>
                    <a:pt x="1809446" y="729381"/>
                  </a:lnTo>
                  <a:cubicBezTo>
                    <a:pt x="1691675" y="360316"/>
                    <a:pt x="1336256" y="89279"/>
                    <a:pt x="971255" y="75807"/>
                  </a:cubicBezTo>
                  <a:cubicBezTo>
                    <a:pt x="603868" y="62248"/>
                    <a:pt x="158710" y="76810"/>
                    <a:pt x="18940" y="439778"/>
                  </a:cubicBezTo>
                  <a:cubicBezTo>
                    <a:pt x="-5480" y="429061"/>
                    <a:pt x="24420" y="436451"/>
                    <a:pt x="0" y="425734"/>
                  </a:cubicBezTo>
                  <a:close/>
                </a:path>
              </a:pathLst>
            </a:cu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Agrupar 64"/>
          <p:cNvGrpSpPr/>
          <p:nvPr/>
        </p:nvGrpSpPr>
        <p:grpSpPr>
          <a:xfrm>
            <a:off x="3095603" y="1297429"/>
            <a:ext cx="2804393" cy="2617681"/>
            <a:chOff x="3095603" y="542826"/>
            <a:chExt cx="2804393" cy="2617681"/>
          </a:xfrm>
        </p:grpSpPr>
        <p:sp>
          <p:nvSpPr>
            <p:cNvPr id="66" name="Seta: Circular 11">
              <a:extLst>
                <a:ext uri="{FF2B5EF4-FFF2-40B4-BE49-F238E27FC236}">
                  <a16:creationId xmlns:a16="http://schemas.microsoft.com/office/drawing/2014/main" id="{2A914816-2693-4EA0-88B8-3F390DF7AC35}"/>
                </a:ext>
              </a:extLst>
            </p:cNvPr>
            <p:cNvSpPr/>
            <p:nvPr/>
          </p:nvSpPr>
          <p:spPr>
            <a:xfrm>
              <a:off x="3095603" y="593940"/>
              <a:ext cx="2447757" cy="2566567"/>
            </a:xfrm>
            <a:prstGeom prst="circularArrow">
              <a:avLst>
                <a:gd name="adj1" fmla="val 3266"/>
                <a:gd name="adj2" fmla="val 917141"/>
                <a:gd name="adj3" fmla="val 20442935"/>
                <a:gd name="adj4" fmla="val 10800000"/>
                <a:gd name="adj5" fmla="val 12443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67" name="CaixaDeTexto 66"/>
            <p:cNvSpPr txBox="1"/>
            <p:nvPr/>
          </p:nvSpPr>
          <p:spPr>
            <a:xfrm>
              <a:off x="3434295" y="542826"/>
              <a:ext cx="24657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Importação de </a:t>
              </a:r>
              <a:r>
                <a:rPr lang="pt-BR" sz="1200" dirty="0" err="1" smtClean="0"/>
                <a:t>lec</a:t>
              </a:r>
              <a:r>
                <a:rPr lang="pt-BR" sz="1200" dirty="0" smtClean="0"/>
                <a:t>  </a:t>
              </a:r>
              <a:endParaRPr lang="pt-BR" sz="1200" dirty="0"/>
            </a:p>
          </p:txBody>
        </p:sp>
      </p:grpSp>
      <p:grpSp>
        <p:nvGrpSpPr>
          <p:cNvPr id="68" name="Agrupar 67"/>
          <p:cNvGrpSpPr/>
          <p:nvPr/>
        </p:nvGrpSpPr>
        <p:grpSpPr>
          <a:xfrm>
            <a:off x="3850067" y="2353682"/>
            <a:ext cx="2465701" cy="1338378"/>
            <a:chOff x="3850067" y="1599079"/>
            <a:chExt cx="2465701" cy="1338378"/>
          </a:xfrm>
        </p:grpSpPr>
        <p:sp>
          <p:nvSpPr>
            <p:cNvPr id="69" name="Seta: Circular 11">
              <a:extLst>
                <a:ext uri="{FF2B5EF4-FFF2-40B4-BE49-F238E27FC236}">
                  <a16:creationId xmlns:a16="http://schemas.microsoft.com/office/drawing/2014/main" id="{2A914816-2693-4EA0-88B8-3F390DF7AC35}"/>
                </a:ext>
              </a:extLst>
            </p:cNvPr>
            <p:cNvSpPr/>
            <p:nvPr/>
          </p:nvSpPr>
          <p:spPr>
            <a:xfrm>
              <a:off x="3956788" y="1969492"/>
              <a:ext cx="2154267" cy="967965"/>
            </a:xfrm>
            <a:custGeom>
              <a:avLst/>
              <a:gdLst>
                <a:gd name="connsiteX0" fmla="*/ 337327 w 2447757"/>
                <a:gd name="connsiteY0" fmla="*/ 894211 h 2566567"/>
                <a:gd name="connsiteX1" fmla="*/ 1268771 w 2447757"/>
                <a:gd name="connsiteY1" fmla="*/ 265719 h 2566567"/>
                <a:gd name="connsiteX2" fmla="*/ 2138127 w 2447757"/>
                <a:gd name="connsiteY2" fmla="*/ 974849 h 2566567"/>
                <a:gd name="connsiteX3" fmla="*/ 2401059 w 2447757"/>
                <a:gd name="connsiteY3" fmla="*/ 956469 h 2566567"/>
                <a:gd name="connsiteX4" fmla="*/ 2141207 w 2447757"/>
                <a:gd name="connsiteY4" fmla="*/ 1219158 h 2566567"/>
                <a:gd name="connsiteX5" fmla="*/ 1793393 w 2447757"/>
                <a:gd name="connsiteY5" fmla="*/ 998948 h 2566567"/>
                <a:gd name="connsiteX6" fmla="*/ 2056238 w 2447757"/>
                <a:gd name="connsiteY6" fmla="*/ 980574 h 2566567"/>
                <a:gd name="connsiteX7" fmla="*/ 1254261 w 2447757"/>
                <a:gd name="connsiteY7" fmla="*/ 345107 h 2566567"/>
                <a:gd name="connsiteX8" fmla="*/ 410587 w 2447757"/>
                <a:gd name="connsiteY8" fmla="*/ 926361 h 2566567"/>
                <a:gd name="connsiteX9" fmla="*/ 337327 w 2447757"/>
                <a:gd name="connsiteY9" fmla="*/ 894211 h 2566567"/>
                <a:gd name="connsiteX0" fmla="*/ 0 w 2154267"/>
                <a:gd name="connsiteY0" fmla="*/ 425734 h 967965"/>
                <a:gd name="connsiteX1" fmla="*/ 1021979 w 2154267"/>
                <a:gd name="connsiteY1" fmla="*/ 14526 h 967965"/>
                <a:gd name="connsiteX2" fmla="*/ 1891335 w 2154267"/>
                <a:gd name="connsiteY2" fmla="*/ 723656 h 967965"/>
                <a:gd name="connsiteX3" fmla="*/ 2154267 w 2154267"/>
                <a:gd name="connsiteY3" fmla="*/ 705276 h 967965"/>
                <a:gd name="connsiteX4" fmla="*/ 1894415 w 2154267"/>
                <a:gd name="connsiteY4" fmla="*/ 967965 h 967965"/>
                <a:gd name="connsiteX5" fmla="*/ 1546601 w 2154267"/>
                <a:gd name="connsiteY5" fmla="*/ 747755 h 967965"/>
                <a:gd name="connsiteX6" fmla="*/ 1809446 w 2154267"/>
                <a:gd name="connsiteY6" fmla="*/ 729381 h 967965"/>
                <a:gd name="connsiteX7" fmla="*/ 1007469 w 2154267"/>
                <a:gd name="connsiteY7" fmla="*/ 93914 h 967965"/>
                <a:gd name="connsiteX8" fmla="*/ 163795 w 2154267"/>
                <a:gd name="connsiteY8" fmla="*/ 675168 h 967965"/>
                <a:gd name="connsiteX9" fmla="*/ 0 w 2154267"/>
                <a:gd name="connsiteY9" fmla="*/ 425734 h 967965"/>
                <a:gd name="connsiteX0" fmla="*/ 0 w 2154267"/>
                <a:gd name="connsiteY0" fmla="*/ 425734 h 967965"/>
                <a:gd name="connsiteX1" fmla="*/ 1021979 w 2154267"/>
                <a:gd name="connsiteY1" fmla="*/ 14526 h 967965"/>
                <a:gd name="connsiteX2" fmla="*/ 1891335 w 2154267"/>
                <a:gd name="connsiteY2" fmla="*/ 723656 h 967965"/>
                <a:gd name="connsiteX3" fmla="*/ 2154267 w 2154267"/>
                <a:gd name="connsiteY3" fmla="*/ 705276 h 967965"/>
                <a:gd name="connsiteX4" fmla="*/ 1894415 w 2154267"/>
                <a:gd name="connsiteY4" fmla="*/ 967965 h 967965"/>
                <a:gd name="connsiteX5" fmla="*/ 1546601 w 2154267"/>
                <a:gd name="connsiteY5" fmla="*/ 747755 h 967965"/>
                <a:gd name="connsiteX6" fmla="*/ 1809446 w 2154267"/>
                <a:gd name="connsiteY6" fmla="*/ 729381 h 967965"/>
                <a:gd name="connsiteX7" fmla="*/ 1007469 w 2154267"/>
                <a:gd name="connsiteY7" fmla="*/ 93914 h 967965"/>
                <a:gd name="connsiteX8" fmla="*/ 18940 w 2154267"/>
                <a:gd name="connsiteY8" fmla="*/ 439778 h 967965"/>
                <a:gd name="connsiteX9" fmla="*/ 0 w 2154267"/>
                <a:gd name="connsiteY9" fmla="*/ 425734 h 967965"/>
                <a:gd name="connsiteX0" fmla="*/ 0 w 2154267"/>
                <a:gd name="connsiteY0" fmla="*/ 425734 h 967965"/>
                <a:gd name="connsiteX1" fmla="*/ 1021979 w 2154267"/>
                <a:gd name="connsiteY1" fmla="*/ 14526 h 967965"/>
                <a:gd name="connsiteX2" fmla="*/ 1891335 w 2154267"/>
                <a:gd name="connsiteY2" fmla="*/ 723656 h 967965"/>
                <a:gd name="connsiteX3" fmla="*/ 2154267 w 2154267"/>
                <a:gd name="connsiteY3" fmla="*/ 705276 h 967965"/>
                <a:gd name="connsiteX4" fmla="*/ 1894415 w 2154267"/>
                <a:gd name="connsiteY4" fmla="*/ 967965 h 967965"/>
                <a:gd name="connsiteX5" fmla="*/ 1546601 w 2154267"/>
                <a:gd name="connsiteY5" fmla="*/ 747755 h 967965"/>
                <a:gd name="connsiteX6" fmla="*/ 1809446 w 2154267"/>
                <a:gd name="connsiteY6" fmla="*/ 729381 h 967965"/>
                <a:gd name="connsiteX7" fmla="*/ 971255 w 2154267"/>
                <a:gd name="connsiteY7" fmla="*/ 75807 h 967965"/>
                <a:gd name="connsiteX8" fmla="*/ 18940 w 2154267"/>
                <a:gd name="connsiteY8" fmla="*/ 439778 h 967965"/>
                <a:gd name="connsiteX9" fmla="*/ 0 w 2154267"/>
                <a:gd name="connsiteY9" fmla="*/ 425734 h 967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54267" h="967965">
                  <a:moveTo>
                    <a:pt x="0" y="425734"/>
                  </a:moveTo>
                  <a:cubicBezTo>
                    <a:pt x="154563" y="28572"/>
                    <a:pt x="706757" y="-35128"/>
                    <a:pt x="1021979" y="14526"/>
                  </a:cubicBezTo>
                  <a:cubicBezTo>
                    <a:pt x="1337202" y="64180"/>
                    <a:pt x="1769801" y="317411"/>
                    <a:pt x="1891335" y="723656"/>
                  </a:cubicBezTo>
                  <a:lnTo>
                    <a:pt x="2154267" y="705276"/>
                  </a:lnTo>
                  <a:lnTo>
                    <a:pt x="1894415" y="967965"/>
                  </a:lnTo>
                  <a:lnTo>
                    <a:pt x="1546601" y="747755"/>
                  </a:lnTo>
                  <a:lnTo>
                    <a:pt x="1809446" y="729381"/>
                  </a:lnTo>
                  <a:cubicBezTo>
                    <a:pt x="1691675" y="360316"/>
                    <a:pt x="1336256" y="89279"/>
                    <a:pt x="971255" y="75807"/>
                  </a:cubicBezTo>
                  <a:cubicBezTo>
                    <a:pt x="603868" y="62248"/>
                    <a:pt x="158710" y="76810"/>
                    <a:pt x="18940" y="439778"/>
                  </a:cubicBezTo>
                  <a:cubicBezTo>
                    <a:pt x="-5480" y="429061"/>
                    <a:pt x="24420" y="436451"/>
                    <a:pt x="0" y="425734"/>
                  </a:cubicBezTo>
                  <a:close/>
                </a:path>
              </a:pathLst>
            </a:cu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70" name="CaixaDeTexto 69"/>
            <p:cNvSpPr txBox="1"/>
            <p:nvPr/>
          </p:nvSpPr>
          <p:spPr>
            <a:xfrm>
              <a:off x="3850067" y="1599079"/>
              <a:ext cx="24657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/>
                <a:t>Importação de </a:t>
              </a:r>
              <a:r>
                <a:rPr lang="pt-BR" sz="1200" dirty="0" err="1" smtClean="0"/>
                <a:t>lec</a:t>
              </a:r>
              <a:endParaRPr lang="pt-B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3192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268</Words>
  <Application>Microsoft Office PowerPoint</Application>
  <PresentationFormat>Widescreen</PresentationFormat>
  <Paragraphs>94</Paragraphs>
  <Slides>7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Open Sans</vt:lpstr>
      <vt:lpstr>LumisXP</vt:lpstr>
      <vt:lpstr>Migração de conteúdo</vt:lpstr>
      <vt:lpstr>Migração de conteúdo</vt:lpstr>
      <vt:lpstr>Exportação de conteúdo</vt:lpstr>
      <vt:lpstr>Apresentação do PowerPoint</vt:lpstr>
      <vt:lpstr>Importação de conteúdo via canal</vt:lpstr>
      <vt:lpstr>Importação de conteúdo via instância de serviço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3</cp:revision>
  <dcterms:created xsi:type="dcterms:W3CDTF">2021-11-26T20:26:05Z</dcterms:created>
  <dcterms:modified xsi:type="dcterms:W3CDTF">2024-12-17T00:02:02Z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