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7559675" cy="10691813"/>
  <p:embeddedFontLst>
    <p:embeddedFont>
      <p:font typeface="Open Sans" panose="020B060402020202020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NUL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Estrutura de diretórios do </a:t>
            </a:r>
            <a:r>
              <a:rPr lang="pt-BR" sz="2500" dirty="0" err="1" smtClean="0">
                <a:latin typeface="Open Sans"/>
                <a:ea typeface="Open Sans"/>
                <a:cs typeface="Open Sans"/>
                <a:sym typeface="Open Sans"/>
              </a:rPr>
              <a:t>LumisXP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diretório </a:t>
            </a:r>
            <a:r>
              <a:rPr lang="pt-BR" dirty="0" err="1"/>
              <a:t>config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Contém os arquivos de configuração</a:t>
            </a:r>
          </a:p>
          <a:p>
            <a:r>
              <a:rPr lang="pt-BR" dirty="0"/>
              <a:t>Os principais de arquivos de configuração são:</a:t>
            </a:r>
          </a:p>
          <a:p>
            <a:pPr lvl="1"/>
            <a:r>
              <a:rPr lang="pt-BR" dirty="0" err="1"/>
              <a:t>LumisLogConfig</a:t>
            </a:r>
            <a:endParaRPr lang="pt-BR" dirty="0"/>
          </a:p>
          <a:p>
            <a:pPr lvl="1"/>
            <a:r>
              <a:rPr lang="pt-BR" dirty="0" err="1"/>
              <a:t>LumisPortalConfig</a:t>
            </a:r>
            <a:endParaRPr lang="pt-BR" dirty="0"/>
          </a:p>
          <a:p>
            <a:pPr lvl="1"/>
            <a:r>
              <a:rPr lang="pt-BR" dirty="0" err="1"/>
              <a:t>Lumishibernate</a:t>
            </a:r>
            <a:endParaRPr lang="pt-BR" dirty="0"/>
          </a:p>
          <a:p>
            <a:pPr lvl="1"/>
            <a:r>
              <a:rPr lang="pt-BR" dirty="0">
                <a:solidFill>
                  <a:srgbClr val="0070C0"/>
                </a:solidFill>
              </a:rPr>
              <a:t>Security</a:t>
            </a:r>
            <a:r>
              <a:rPr lang="pt-BR" dirty="0"/>
              <a:t>/krb5</a:t>
            </a:r>
          </a:p>
          <a:p>
            <a:pPr lvl="1"/>
            <a:r>
              <a:rPr lang="pt-BR" dirty="0" err="1">
                <a:solidFill>
                  <a:srgbClr val="0070C0"/>
                </a:solidFill>
              </a:rPr>
              <a:t>Importprincipal</a:t>
            </a:r>
            <a:endParaRPr lang="pt-BR" dirty="0">
              <a:solidFill>
                <a:srgbClr val="0070C0"/>
              </a:solidFill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035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diretório </a:t>
            </a:r>
            <a:r>
              <a:rPr lang="pt-BR" dirty="0" smtClean="0"/>
              <a:t>data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Contém os dados do portal</a:t>
            </a:r>
          </a:p>
          <a:p>
            <a:r>
              <a:rPr lang="pt-BR" dirty="0"/>
              <a:t>Agrupa outros diretórios como:</a:t>
            </a:r>
          </a:p>
          <a:p>
            <a:pPr lvl="1"/>
            <a:r>
              <a:rPr lang="pt-BR" dirty="0" err="1"/>
              <a:t>AutoDeploy</a:t>
            </a:r>
            <a:endParaRPr lang="pt-BR" dirty="0"/>
          </a:p>
          <a:p>
            <a:pPr lvl="1"/>
            <a:r>
              <a:rPr lang="pt-BR" dirty="0" err="1"/>
              <a:t>Installedmodules</a:t>
            </a:r>
            <a:endParaRPr lang="pt-BR" dirty="0"/>
          </a:p>
          <a:p>
            <a:pPr lvl="1"/>
            <a:r>
              <a:rPr lang="pt-BR" dirty="0" err="1"/>
              <a:t>Javamelody</a:t>
            </a:r>
            <a:endParaRPr lang="pt-BR" dirty="0"/>
          </a:p>
          <a:p>
            <a:pPr lvl="1"/>
            <a:r>
              <a:rPr lang="pt-BR" dirty="0" err="1"/>
              <a:t>Temp</a:t>
            </a:r>
            <a:endParaRPr lang="pt-BR" dirty="0"/>
          </a:p>
          <a:p>
            <a:pPr lvl="1"/>
            <a:r>
              <a:rPr lang="pt-BR" dirty="0"/>
              <a:t>Upload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976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diretório </a:t>
            </a:r>
            <a:r>
              <a:rPr lang="pt-BR" dirty="0" smtClean="0"/>
              <a:t>log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Contém os arquivos de log do </a:t>
            </a:r>
            <a:r>
              <a:rPr lang="pt-BR" dirty="0" smtClean="0"/>
              <a:t>portal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235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diretório </a:t>
            </a:r>
            <a:r>
              <a:rPr lang="pt-BR" dirty="0" err="1" smtClean="0"/>
              <a:t>shared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 diretório </a:t>
            </a:r>
            <a:r>
              <a:rPr lang="pt-BR" dirty="0" err="1"/>
              <a:t>shared</a:t>
            </a:r>
            <a:r>
              <a:rPr lang="pt-BR" dirty="0"/>
              <a:t> contém os arquivos que devem existir em todos os servidores do cluster</a:t>
            </a:r>
          </a:p>
          <a:p>
            <a:r>
              <a:rPr lang="pt-BR" dirty="0"/>
              <a:t>Exemplos:</a:t>
            </a:r>
          </a:p>
          <a:p>
            <a:pPr lvl="1"/>
            <a:r>
              <a:rPr lang="pt-BR" dirty="0"/>
              <a:t>Quando é feito um upload de arquivo </a:t>
            </a:r>
            <a:r>
              <a:rPr lang="pt-BR"/>
              <a:t>de </a:t>
            </a:r>
            <a:r>
              <a:rPr lang="pt-BR" smtClean="0"/>
              <a:t>mídia</a:t>
            </a:r>
            <a:r>
              <a:rPr lang="pt-BR" dirty="0"/>
              <a:t>, esse arquivo deve existir em todos os servidores do cluster</a:t>
            </a:r>
          </a:p>
          <a:p>
            <a:pPr lvl="1"/>
            <a:r>
              <a:rPr lang="pt-BR" dirty="0"/>
              <a:t>Um código fonte de um módulo </a:t>
            </a:r>
          </a:p>
          <a:p>
            <a:pPr lvl="1"/>
            <a:r>
              <a:rPr lang="pt-BR" dirty="0"/>
              <a:t>Arquivos </a:t>
            </a:r>
            <a:r>
              <a:rPr lang="pt-BR" dirty="0" err="1"/>
              <a:t>lec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3226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Sistema de arquivos espelhados</a:t>
            </a:r>
          </a:p>
        </p:txBody>
      </p:sp>
      <p:sp>
        <p:nvSpPr>
          <p:cNvPr id="5" name="Retângulo 4"/>
          <p:cNvSpPr/>
          <p:nvPr/>
        </p:nvSpPr>
        <p:spPr>
          <a:xfrm>
            <a:off x="2851674" y="2266124"/>
            <a:ext cx="1962148" cy="1176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6" name="CaixaDeTexto 12"/>
          <p:cNvSpPr txBox="1"/>
          <p:nvPr/>
        </p:nvSpPr>
        <p:spPr>
          <a:xfrm flipH="1">
            <a:off x="3757607" y="226612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>
                <a:solidFill>
                  <a:srgbClr val="FFFFFF"/>
                </a:solidFill>
              </a:rPr>
              <a:t>Cluster 1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7" name="Retângulo Arredondado 6"/>
          <p:cNvSpPr/>
          <p:nvPr/>
        </p:nvSpPr>
        <p:spPr>
          <a:xfrm>
            <a:off x="3050640" y="2789520"/>
            <a:ext cx="1413933" cy="49477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dirty="0" err="1" smtClean="0"/>
              <a:t>Shared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5137674" y="2266124"/>
            <a:ext cx="1962148" cy="1176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9" name="CaixaDeTexto 15"/>
          <p:cNvSpPr txBox="1"/>
          <p:nvPr/>
        </p:nvSpPr>
        <p:spPr>
          <a:xfrm flipH="1">
            <a:off x="6043607" y="226612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>
                <a:solidFill>
                  <a:srgbClr val="FFFFFF"/>
                </a:solidFill>
              </a:rPr>
              <a:t>Cluster 2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10" name="Retângulo Arredondado 9"/>
          <p:cNvSpPr/>
          <p:nvPr/>
        </p:nvSpPr>
        <p:spPr>
          <a:xfrm>
            <a:off x="5336640" y="2789520"/>
            <a:ext cx="1413933" cy="49477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dirty="0" err="1" smtClean="0"/>
              <a:t>Shared</a:t>
            </a:r>
            <a:endParaRPr lang="pt-BR" dirty="0"/>
          </a:p>
        </p:txBody>
      </p:sp>
      <p:sp>
        <p:nvSpPr>
          <p:cNvPr id="11" name="Retângulo 10"/>
          <p:cNvSpPr/>
          <p:nvPr/>
        </p:nvSpPr>
        <p:spPr>
          <a:xfrm>
            <a:off x="7451191" y="2266124"/>
            <a:ext cx="1962148" cy="1176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2" name="CaixaDeTexto 18"/>
          <p:cNvSpPr txBox="1"/>
          <p:nvPr/>
        </p:nvSpPr>
        <p:spPr>
          <a:xfrm flipH="1">
            <a:off x="8280924" y="226612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>
                <a:solidFill>
                  <a:srgbClr val="FFFFFF"/>
                </a:solidFill>
              </a:rPr>
              <a:t>Cluster N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13" name="Retângulo Arredondado 12"/>
          <p:cNvSpPr/>
          <p:nvPr/>
        </p:nvSpPr>
        <p:spPr>
          <a:xfrm>
            <a:off x="7650157" y="2789520"/>
            <a:ext cx="1413933" cy="49477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dirty="0" err="1" smtClean="0"/>
              <a:t>Shared</a:t>
            </a:r>
            <a:endParaRPr lang="pt-BR" dirty="0"/>
          </a:p>
        </p:txBody>
      </p:sp>
      <p:pic>
        <p:nvPicPr>
          <p:cNvPr id="14" name="Gráfico 17" descr="Papel estrutura de tópicos">
            <a:extLst>
              <a:ext uri="{FF2B5EF4-FFF2-40B4-BE49-F238E27FC236}">
                <a16:creationId xmlns:a16="http://schemas.microsoft.com/office/drawing/2014/main" id="{07302F85-957B-41C5-8847-5D55DF34B7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xmlns:lc="http://schemas.openxmlformats.org/drawingml/2006/lockedCanvas" r:embed="rId5"/>
              </a:ext>
            </a:extLst>
          </a:blip>
          <a:stretch>
            <a:fillRect/>
          </a:stretch>
        </p:blipFill>
        <p:spPr>
          <a:xfrm>
            <a:off x="5677002" y="5101543"/>
            <a:ext cx="733208" cy="733208"/>
          </a:xfrm>
          <a:prstGeom prst="rect">
            <a:avLst/>
          </a:prstGeom>
        </p:spPr>
      </p:pic>
      <p:sp>
        <p:nvSpPr>
          <p:cNvPr id="15" name="Seta para Cima 14"/>
          <p:cNvSpPr/>
          <p:nvPr/>
        </p:nvSpPr>
        <p:spPr>
          <a:xfrm>
            <a:off x="5801797" y="3318545"/>
            <a:ext cx="484632" cy="1748743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/>
          </a:p>
        </p:txBody>
      </p:sp>
      <p:sp>
        <p:nvSpPr>
          <p:cNvPr id="16" name="Seta para Cima 15"/>
          <p:cNvSpPr/>
          <p:nvPr/>
        </p:nvSpPr>
        <p:spPr>
          <a:xfrm rot="18900000">
            <a:off x="4593390" y="2969220"/>
            <a:ext cx="484632" cy="2571842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/>
          </a:p>
        </p:txBody>
      </p:sp>
      <p:sp>
        <p:nvSpPr>
          <p:cNvPr id="17" name="Seta para Cima 16"/>
          <p:cNvSpPr/>
          <p:nvPr/>
        </p:nvSpPr>
        <p:spPr>
          <a:xfrm rot="2700000">
            <a:off x="6991302" y="2958496"/>
            <a:ext cx="484632" cy="259328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9898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Sistema de arquivos de cópia única</a:t>
            </a:r>
          </a:p>
        </p:txBody>
      </p:sp>
      <p:sp>
        <p:nvSpPr>
          <p:cNvPr id="18" name="Retângulo 17"/>
          <p:cNvSpPr/>
          <p:nvPr/>
        </p:nvSpPr>
        <p:spPr>
          <a:xfrm>
            <a:off x="2684139" y="1989432"/>
            <a:ext cx="1962148" cy="1176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 flipH="1">
            <a:off x="3590072" y="1989432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FFFF"/>
                </a:solidFill>
              </a:rPr>
              <a:t>Cluster 1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20" name="Retângulo Arredondado 19"/>
          <p:cNvSpPr/>
          <p:nvPr/>
        </p:nvSpPr>
        <p:spPr>
          <a:xfrm>
            <a:off x="2883105" y="2512828"/>
            <a:ext cx="1413933" cy="49477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/>
              <a:t>Shared</a:t>
            </a:r>
            <a:endParaRPr lang="pt-BR" dirty="0"/>
          </a:p>
        </p:txBody>
      </p:sp>
      <p:sp>
        <p:nvSpPr>
          <p:cNvPr id="21" name="Retângulo 20"/>
          <p:cNvSpPr/>
          <p:nvPr/>
        </p:nvSpPr>
        <p:spPr>
          <a:xfrm>
            <a:off x="4970139" y="1989432"/>
            <a:ext cx="1962148" cy="1176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22" name="CaixaDeTexto 21"/>
          <p:cNvSpPr txBox="1"/>
          <p:nvPr/>
        </p:nvSpPr>
        <p:spPr>
          <a:xfrm flipH="1">
            <a:off x="5876072" y="1989432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FFFF"/>
                </a:solidFill>
              </a:rPr>
              <a:t>Cluster 2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7283656" y="1989432"/>
            <a:ext cx="1962148" cy="1176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 flipH="1">
            <a:off x="8113389" y="1989432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FFFF"/>
                </a:solidFill>
              </a:rPr>
              <a:t>Cluster N</a:t>
            </a:r>
            <a:endParaRPr lang="pt-BR" dirty="0">
              <a:solidFill>
                <a:srgbClr val="FFFFFF"/>
              </a:solidFill>
            </a:endParaRPr>
          </a:p>
        </p:txBody>
      </p:sp>
      <p:pic>
        <p:nvPicPr>
          <p:cNvPr id="25" name="Gráfico 17" descr="Papel estrutura de tópicos">
            <a:extLst>
              <a:ext uri="{FF2B5EF4-FFF2-40B4-BE49-F238E27FC236}">
                <a16:creationId xmlns:a16="http://schemas.microsoft.com/office/drawing/2014/main" id="{07302F85-957B-41C5-8847-5D55DF34B7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19905" y="5991627"/>
            <a:ext cx="733208" cy="733208"/>
          </a:xfrm>
          <a:prstGeom prst="rect">
            <a:avLst/>
          </a:prstGeom>
        </p:spPr>
      </p:pic>
      <p:sp>
        <p:nvSpPr>
          <p:cNvPr id="26" name="Retângulo 25"/>
          <p:cNvSpPr/>
          <p:nvPr/>
        </p:nvSpPr>
        <p:spPr>
          <a:xfrm>
            <a:off x="4638830" y="3947300"/>
            <a:ext cx="2644825" cy="117686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CaixaDeTexto 26"/>
          <p:cNvSpPr txBox="1"/>
          <p:nvPr/>
        </p:nvSpPr>
        <p:spPr>
          <a:xfrm flipH="1">
            <a:off x="6185475" y="3976220"/>
            <a:ext cx="1350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File Server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8" name="Retângulo Arredondado 27"/>
          <p:cNvSpPr/>
          <p:nvPr/>
        </p:nvSpPr>
        <p:spPr>
          <a:xfrm>
            <a:off x="5279542" y="4470696"/>
            <a:ext cx="1413933" cy="49477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/>
              <a:t>Shared</a:t>
            </a:r>
            <a:endParaRPr lang="pt-BR" dirty="0"/>
          </a:p>
        </p:txBody>
      </p:sp>
      <p:sp>
        <p:nvSpPr>
          <p:cNvPr id="29" name="Retângulo Arredondado 28"/>
          <p:cNvSpPr/>
          <p:nvPr/>
        </p:nvSpPr>
        <p:spPr>
          <a:xfrm>
            <a:off x="5279542" y="2512828"/>
            <a:ext cx="1413933" cy="49477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/>
              <a:t>Shared</a:t>
            </a:r>
            <a:endParaRPr lang="pt-BR" dirty="0"/>
          </a:p>
        </p:txBody>
      </p:sp>
      <p:sp>
        <p:nvSpPr>
          <p:cNvPr id="30" name="Retângulo Arredondado 29"/>
          <p:cNvSpPr/>
          <p:nvPr/>
        </p:nvSpPr>
        <p:spPr>
          <a:xfrm>
            <a:off x="7557763" y="2516845"/>
            <a:ext cx="1413933" cy="49477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/>
              <a:t>Shared</a:t>
            </a:r>
            <a:endParaRPr lang="pt-BR" dirty="0"/>
          </a:p>
        </p:txBody>
      </p:sp>
      <p:cxnSp>
        <p:nvCxnSpPr>
          <p:cNvPr id="31" name="Conector reto 30"/>
          <p:cNvCxnSpPr>
            <a:stCxn id="20" idx="2"/>
            <a:endCxn id="28" idx="1"/>
          </p:cNvCxnSpPr>
          <p:nvPr/>
        </p:nvCxnSpPr>
        <p:spPr>
          <a:xfrm>
            <a:off x="3590072" y="3007598"/>
            <a:ext cx="1689470" cy="17104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ector reto 31"/>
          <p:cNvCxnSpPr>
            <a:stCxn id="29" idx="2"/>
            <a:endCxn id="28" idx="0"/>
          </p:cNvCxnSpPr>
          <p:nvPr/>
        </p:nvCxnSpPr>
        <p:spPr>
          <a:xfrm>
            <a:off x="5986509" y="3007598"/>
            <a:ext cx="0" cy="14630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ector reto 32"/>
          <p:cNvCxnSpPr>
            <a:stCxn id="30" idx="2"/>
            <a:endCxn id="28" idx="3"/>
          </p:cNvCxnSpPr>
          <p:nvPr/>
        </p:nvCxnSpPr>
        <p:spPr>
          <a:xfrm flipH="1">
            <a:off x="6693475" y="3011615"/>
            <a:ext cx="1571255" cy="17064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Seta para Cima 33"/>
          <p:cNvSpPr/>
          <p:nvPr/>
        </p:nvSpPr>
        <p:spPr>
          <a:xfrm>
            <a:off x="5744700" y="4994093"/>
            <a:ext cx="484632" cy="963280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707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134</Words>
  <Application>Microsoft Office PowerPoint</Application>
  <PresentationFormat>Widescreen</PresentationFormat>
  <Paragraphs>42</Paragraphs>
  <Slides>7</Slides>
  <Notes>1</Notes>
  <HiddenSlides>2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Open Sans</vt:lpstr>
      <vt:lpstr>LumisXP</vt:lpstr>
      <vt:lpstr>Estrutura de diretórios do LumisXP</vt:lpstr>
      <vt:lpstr>O diretório config</vt:lpstr>
      <vt:lpstr>O diretório data</vt:lpstr>
      <vt:lpstr>O diretório log</vt:lpstr>
      <vt:lpstr>O diretório shared</vt:lpstr>
      <vt:lpstr>Sistema de arquivos espelhados</vt:lpstr>
      <vt:lpstr>Sistema de arquivos de cópia única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Organização do LumisXP</dc:title>
  <dc:creator>Rodrigo Santana</dc:creator>
  <cp:lastModifiedBy>Rodrigo Anselmo Santana</cp:lastModifiedBy>
  <cp:revision>5</cp:revision>
  <dcterms:created xsi:type="dcterms:W3CDTF">2021-11-26T20:26:05Z</dcterms:created>
  <dcterms:modified xsi:type="dcterms:W3CDTF">2024-12-18T19:38:50Z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