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7559675" cy="10691813"/>
  <p:embeddedFontLst>
    <p:embeddedFont>
      <p:font typeface="Open Sans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378"/>
    <a:srgbClr val="23733C"/>
    <a:srgbClr val="145C46"/>
    <a:srgbClr val="32823C"/>
    <a:srgbClr val="1C6B2B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2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Marcando HTML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Arquivos de layout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>
          <a:xfrm>
            <a:off x="1182150" y="1913149"/>
            <a:ext cx="9710400" cy="4718469"/>
          </a:xfrm>
        </p:spPr>
        <p:txBody>
          <a:bodyPr>
            <a:normAutofit lnSpcReduction="10000"/>
          </a:bodyPr>
          <a:lstStyle/>
          <a:p>
            <a:r>
              <a:rPr lang="pt-BR" dirty="0"/>
              <a:t>O </a:t>
            </a:r>
            <a:r>
              <a:rPr lang="pt-BR" dirty="0" smtClean="0"/>
              <a:t>arquivo de layout (</a:t>
            </a:r>
            <a:r>
              <a:rPr lang="pt-BR" i="1" dirty="0" smtClean="0"/>
              <a:t>Layout File)</a:t>
            </a:r>
            <a:r>
              <a:rPr lang="pt-BR" dirty="0"/>
              <a:t> é um arquivo </a:t>
            </a:r>
            <a:r>
              <a:rPr lang="pt-BR" i="1" dirty="0"/>
              <a:t>HTML</a:t>
            </a:r>
            <a:r>
              <a:rPr lang="pt-BR" dirty="0"/>
              <a:t> que define a apresentação de uma página. </a:t>
            </a:r>
            <a:endParaRPr lang="pt-BR" dirty="0" smtClean="0"/>
          </a:p>
          <a:p>
            <a:r>
              <a:rPr lang="pt-BR" dirty="0" smtClean="0"/>
              <a:t>Páginas </a:t>
            </a:r>
            <a:r>
              <a:rPr lang="pt-BR" dirty="0"/>
              <a:t>do </a:t>
            </a:r>
            <a:r>
              <a:rPr lang="pt-BR" dirty="0" err="1"/>
              <a:t>LumisXP</a:t>
            </a:r>
            <a:r>
              <a:rPr lang="pt-BR" dirty="0"/>
              <a:t> utilizam um arquivo de layout para ter o HTML básico a ser gerado para os usuários.</a:t>
            </a:r>
          </a:p>
          <a:p>
            <a:r>
              <a:rPr lang="pt-BR" dirty="0"/>
              <a:t>Esse arquivo de layout possui elementos chamados </a:t>
            </a:r>
            <a:r>
              <a:rPr lang="pt-BR" i="1" dirty="0" err="1"/>
              <a:t>page</a:t>
            </a:r>
            <a:r>
              <a:rPr lang="pt-BR" i="1" dirty="0"/>
              <a:t> </a:t>
            </a:r>
            <a:r>
              <a:rPr lang="pt-BR" i="1" dirty="0" err="1"/>
              <a:t>holders</a:t>
            </a:r>
            <a:r>
              <a:rPr lang="pt-BR" dirty="0"/>
              <a:t>. Em cada </a:t>
            </a:r>
            <a:r>
              <a:rPr lang="pt-BR" i="1" dirty="0" err="1"/>
              <a:t>page</a:t>
            </a:r>
            <a:r>
              <a:rPr lang="pt-BR" i="1" dirty="0"/>
              <a:t> </a:t>
            </a:r>
            <a:r>
              <a:rPr lang="pt-BR" i="1" dirty="0" err="1"/>
              <a:t>holder</a:t>
            </a:r>
            <a:r>
              <a:rPr lang="pt-BR" dirty="0"/>
              <a:t> pode haver uma ou mais instâncias de interface. Cada </a:t>
            </a:r>
            <a:r>
              <a:rPr lang="pt-BR" i="1" dirty="0" err="1"/>
              <a:t>page</a:t>
            </a:r>
            <a:r>
              <a:rPr lang="pt-BR" i="1" dirty="0"/>
              <a:t> </a:t>
            </a:r>
            <a:r>
              <a:rPr lang="pt-BR" i="1" dirty="0" err="1"/>
              <a:t>holder</a:t>
            </a:r>
            <a:r>
              <a:rPr lang="pt-BR" dirty="0"/>
              <a:t> tem seu nome.</a:t>
            </a:r>
          </a:p>
          <a:p>
            <a:r>
              <a:rPr lang="pt-BR" dirty="0"/>
              <a:t>O mesmo arquivo de layout </a:t>
            </a:r>
            <a:r>
              <a:rPr lang="pt-BR" i="1" dirty="0"/>
              <a:t>pode </a:t>
            </a:r>
            <a:r>
              <a:rPr lang="pt-BR" dirty="0"/>
              <a:t>ser utilizado em mais de uma página.</a:t>
            </a:r>
          </a:p>
          <a:p>
            <a:r>
              <a:rPr lang="pt-BR" dirty="0"/>
              <a:t>Exemplo:</a:t>
            </a:r>
          </a:p>
          <a:p>
            <a:pPr lvl="1"/>
            <a:r>
              <a:rPr lang="pt-BR" dirty="0"/>
              <a:t>Página que contém uma instância de interface para expor </a:t>
            </a:r>
            <a:r>
              <a:rPr lang="pt-BR" dirty="0" smtClean="0"/>
              <a:t>as notícias de </a:t>
            </a:r>
            <a:r>
              <a:rPr lang="pt-BR" dirty="0"/>
              <a:t>uma instância de serviço </a:t>
            </a:r>
            <a:r>
              <a:rPr lang="pt-BR" dirty="0" smtClean="0"/>
              <a:t>de Notícias.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2439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de arquivo de layout</a:t>
            </a:r>
            <a:endParaRPr lang="pt-BR" dirty="0"/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4B5DE9AB-F0B9-4292-9E8A-6F8D250F41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07" r="3737"/>
          <a:stretch/>
        </p:blipFill>
        <p:spPr>
          <a:xfrm>
            <a:off x="1407479" y="2170632"/>
            <a:ext cx="9377042" cy="3674691"/>
          </a:xfrm>
          <a:prstGeom prst="rect">
            <a:avLst/>
          </a:prstGeom>
        </p:spPr>
      </p:pic>
      <p:sp>
        <p:nvSpPr>
          <p:cNvPr id="29" name="Transparência 1.1">
            <a:extLst>
              <a:ext uri="{FF2B5EF4-FFF2-40B4-BE49-F238E27FC236}">
                <a16:creationId xmlns:a16="http://schemas.microsoft.com/office/drawing/2014/main" id="{3E1BC96D-F315-48A3-ABE4-61B3117F85F5}"/>
              </a:ext>
            </a:extLst>
          </p:cNvPr>
          <p:cNvSpPr/>
          <p:nvPr/>
        </p:nvSpPr>
        <p:spPr>
          <a:xfrm>
            <a:off x="204186" y="0"/>
            <a:ext cx="11987814" cy="4854011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Transparência 1.2">
            <a:extLst>
              <a:ext uri="{FF2B5EF4-FFF2-40B4-BE49-F238E27FC236}">
                <a16:creationId xmlns:a16="http://schemas.microsoft.com/office/drawing/2014/main" id="{7066353B-E69F-425E-9F3A-BE70D75A7A56}"/>
              </a:ext>
            </a:extLst>
          </p:cNvPr>
          <p:cNvSpPr/>
          <p:nvPr/>
        </p:nvSpPr>
        <p:spPr>
          <a:xfrm>
            <a:off x="204186" y="5257800"/>
            <a:ext cx="11987814" cy="16002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Transparência 1.3">
            <a:extLst>
              <a:ext uri="{FF2B5EF4-FFF2-40B4-BE49-F238E27FC236}">
                <a16:creationId xmlns:a16="http://schemas.microsoft.com/office/drawing/2014/main" id="{3B3B2C0C-86F0-43E7-B118-DC8D50419BA2}"/>
              </a:ext>
            </a:extLst>
          </p:cNvPr>
          <p:cNvSpPr/>
          <p:nvPr/>
        </p:nvSpPr>
        <p:spPr>
          <a:xfrm>
            <a:off x="204186" y="4854011"/>
            <a:ext cx="3777264" cy="403789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Transparência 1.4">
            <a:extLst>
              <a:ext uri="{FF2B5EF4-FFF2-40B4-BE49-F238E27FC236}">
                <a16:creationId xmlns:a16="http://schemas.microsoft.com/office/drawing/2014/main" id="{42ADFCE5-2E7C-4FD0-8ABB-70CFA538D125}"/>
              </a:ext>
            </a:extLst>
          </p:cNvPr>
          <p:cNvSpPr/>
          <p:nvPr/>
        </p:nvSpPr>
        <p:spPr>
          <a:xfrm>
            <a:off x="10477500" y="4854010"/>
            <a:ext cx="1714500" cy="403789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Transparência 2.1">
            <a:extLst>
              <a:ext uri="{FF2B5EF4-FFF2-40B4-BE49-F238E27FC236}">
                <a16:creationId xmlns:a16="http://schemas.microsoft.com/office/drawing/2014/main" id="{F3AEB6E4-B039-42B4-996E-CDC0ED24C8B8}"/>
              </a:ext>
            </a:extLst>
          </p:cNvPr>
          <p:cNvSpPr/>
          <p:nvPr/>
        </p:nvSpPr>
        <p:spPr>
          <a:xfrm>
            <a:off x="204186" y="-150920"/>
            <a:ext cx="11987814" cy="5408719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Transparência 2.2">
            <a:extLst>
              <a:ext uri="{FF2B5EF4-FFF2-40B4-BE49-F238E27FC236}">
                <a16:creationId xmlns:a16="http://schemas.microsoft.com/office/drawing/2014/main" id="{07640EDC-8972-4105-8C23-904855CF8AA0}"/>
              </a:ext>
            </a:extLst>
          </p:cNvPr>
          <p:cNvSpPr/>
          <p:nvPr/>
        </p:nvSpPr>
        <p:spPr>
          <a:xfrm>
            <a:off x="204186" y="5619750"/>
            <a:ext cx="11987814" cy="123825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Transparência 2.3">
            <a:extLst>
              <a:ext uri="{FF2B5EF4-FFF2-40B4-BE49-F238E27FC236}">
                <a16:creationId xmlns:a16="http://schemas.microsoft.com/office/drawing/2014/main" id="{4EFE0ACD-13E6-4245-9563-956C1D3B3D45}"/>
              </a:ext>
            </a:extLst>
          </p:cNvPr>
          <p:cNvSpPr/>
          <p:nvPr/>
        </p:nvSpPr>
        <p:spPr>
          <a:xfrm>
            <a:off x="204186" y="5256705"/>
            <a:ext cx="3777264" cy="363045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Transparência 2.4">
            <a:extLst>
              <a:ext uri="{FF2B5EF4-FFF2-40B4-BE49-F238E27FC236}">
                <a16:creationId xmlns:a16="http://schemas.microsoft.com/office/drawing/2014/main" id="{4FFC861B-D3E6-4C14-B4A3-8F7416EC754A}"/>
              </a:ext>
            </a:extLst>
          </p:cNvPr>
          <p:cNvSpPr/>
          <p:nvPr/>
        </p:nvSpPr>
        <p:spPr>
          <a:xfrm>
            <a:off x="10784521" y="5256706"/>
            <a:ext cx="1407479" cy="363044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789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4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Relação do arquivo de layout com as instâncias de interface</a:t>
            </a:r>
          </a:p>
        </p:txBody>
      </p:sp>
      <p:sp>
        <p:nvSpPr>
          <p:cNvPr id="4" name="Página">
            <a:extLst>
              <a:ext uri="{FF2B5EF4-FFF2-40B4-BE49-F238E27FC236}">
                <a16:creationId xmlns:a16="http://schemas.microsoft.com/office/drawing/2014/main" id="{66E362FC-CEF9-4E3F-A799-599AEA7032DD}"/>
              </a:ext>
            </a:extLst>
          </p:cNvPr>
          <p:cNvSpPr/>
          <p:nvPr/>
        </p:nvSpPr>
        <p:spPr>
          <a:xfrm>
            <a:off x="7611690" y="1841446"/>
            <a:ext cx="1381327" cy="1177046"/>
          </a:xfrm>
          <a:prstGeom prst="roundRect">
            <a:avLst/>
          </a:prstGeom>
          <a:solidFill>
            <a:srgbClr val="552378"/>
          </a:solidFill>
          <a:ln>
            <a:solidFill>
              <a:srgbClr val="55237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Página</a:t>
            </a:r>
          </a:p>
        </p:txBody>
      </p:sp>
      <p:grpSp>
        <p:nvGrpSpPr>
          <p:cNvPr id="5" name="Arquivo de layout">
            <a:extLst>
              <a:ext uri="{FF2B5EF4-FFF2-40B4-BE49-F238E27FC236}">
                <a16:creationId xmlns:a16="http://schemas.microsoft.com/office/drawing/2014/main" id="{5B35E77D-BBBA-49BA-8722-731D752FD115}"/>
              </a:ext>
            </a:extLst>
          </p:cNvPr>
          <p:cNvGrpSpPr/>
          <p:nvPr/>
        </p:nvGrpSpPr>
        <p:grpSpPr>
          <a:xfrm>
            <a:off x="1957588" y="3352532"/>
            <a:ext cx="2230877" cy="2154852"/>
            <a:chOff x="220493" y="3837386"/>
            <a:chExt cx="2230877" cy="2502608"/>
          </a:xfrm>
        </p:grpSpPr>
        <p:sp>
          <p:nvSpPr>
            <p:cNvPr id="6" name="Retângulo: Cantos Arredondados 4">
              <a:extLst>
                <a:ext uri="{FF2B5EF4-FFF2-40B4-BE49-F238E27FC236}">
                  <a16:creationId xmlns:a16="http://schemas.microsoft.com/office/drawing/2014/main" id="{75844683-466B-402A-981C-36CDD75E3889}"/>
                </a:ext>
              </a:extLst>
            </p:cNvPr>
            <p:cNvSpPr/>
            <p:nvPr/>
          </p:nvSpPr>
          <p:spPr>
            <a:xfrm>
              <a:off x="220493" y="3837386"/>
              <a:ext cx="2230877" cy="25026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9C779738-479C-4D3A-AF06-1B717DD12A9D}"/>
                </a:ext>
              </a:extLst>
            </p:cNvPr>
            <p:cNvSpPr txBox="1"/>
            <p:nvPr/>
          </p:nvSpPr>
          <p:spPr>
            <a:xfrm>
              <a:off x="364541" y="3837386"/>
              <a:ext cx="1942779" cy="357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>
                  <a:solidFill>
                    <a:schemeClr val="tx2"/>
                  </a:solidFill>
                </a:rPr>
                <a:t>Arquivo de layout</a:t>
              </a:r>
            </a:p>
          </p:txBody>
        </p:sp>
      </p:grpSp>
      <p:sp>
        <p:nvSpPr>
          <p:cNvPr id="8" name="PH1">
            <a:extLst>
              <a:ext uri="{FF2B5EF4-FFF2-40B4-BE49-F238E27FC236}">
                <a16:creationId xmlns:a16="http://schemas.microsoft.com/office/drawing/2014/main" id="{6A07A024-8E11-4033-B9E2-C5464129248E}"/>
              </a:ext>
            </a:extLst>
          </p:cNvPr>
          <p:cNvSpPr/>
          <p:nvPr/>
        </p:nvSpPr>
        <p:spPr>
          <a:xfrm>
            <a:off x="2147965" y="4210990"/>
            <a:ext cx="1850119" cy="39284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Page </a:t>
            </a:r>
            <a:r>
              <a:rPr lang="pt-BR" dirty="0" err="1">
                <a:solidFill>
                  <a:schemeClr val="tx1"/>
                </a:solidFill>
              </a:rPr>
              <a:t>Holder</a:t>
            </a:r>
            <a:r>
              <a:rPr lang="pt-BR" dirty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9" name="PH 2">
            <a:extLst>
              <a:ext uri="{FF2B5EF4-FFF2-40B4-BE49-F238E27FC236}">
                <a16:creationId xmlns:a16="http://schemas.microsoft.com/office/drawing/2014/main" id="{02F1CFC1-FD82-46A7-99CC-243648E3310D}"/>
              </a:ext>
            </a:extLst>
          </p:cNvPr>
          <p:cNvSpPr/>
          <p:nvPr/>
        </p:nvSpPr>
        <p:spPr>
          <a:xfrm>
            <a:off x="2101636" y="4836642"/>
            <a:ext cx="1850119" cy="39284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Page </a:t>
            </a:r>
            <a:r>
              <a:rPr lang="pt-BR" dirty="0" err="1">
                <a:solidFill>
                  <a:schemeClr val="tx1"/>
                </a:solidFill>
              </a:rPr>
              <a:t>Holder</a:t>
            </a:r>
            <a:r>
              <a:rPr lang="pt-BR" dirty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10" name="II 1">
            <a:extLst>
              <a:ext uri="{FF2B5EF4-FFF2-40B4-BE49-F238E27FC236}">
                <a16:creationId xmlns:a16="http://schemas.microsoft.com/office/drawing/2014/main" id="{2A706209-C62F-4CE0-9C6F-552AA67AEA83}"/>
              </a:ext>
            </a:extLst>
          </p:cNvPr>
          <p:cNvSpPr/>
          <p:nvPr/>
        </p:nvSpPr>
        <p:spPr>
          <a:xfrm>
            <a:off x="6209995" y="3352532"/>
            <a:ext cx="2803390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Instância de Interface 1</a:t>
            </a:r>
          </a:p>
        </p:txBody>
      </p:sp>
      <p:sp>
        <p:nvSpPr>
          <p:cNvPr id="11" name="II 2">
            <a:extLst>
              <a:ext uri="{FF2B5EF4-FFF2-40B4-BE49-F238E27FC236}">
                <a16:creationId xmlns:a16="http://schemas.microsoft.com/office/drawing/2014/main" id="{0B1E6986-DCC9-4EA9-85C2-645898DB7ACB}"/>
              </a:ext>
            </a:extLst>
          </p:cNvPr>
          <p:cNvSpPr/>
          <p:nvPr/>
        </p:nvSpPr>
        <p:spPr>
          <a:xfrm>
            <a:off x="6209995" y="4060256"/>
            <a:ext cx="2803390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Instância de Interface 2</a:t>
            </a:r>
          </a:p>
        </p:txBody>
      </p:sp>
      <p:sp>
        <p:nvSpPr>
          <p:cNvPr id="12" name="II 3">
            <a:extLst>
              <a:ext uri="{FF2B5EF4-FFF2-40B4-BE49-F238E27FC236}">
                <a16:creationId xmlns:a16="http://schemas.microsoft.com/office/drawing/2014/main" id="{019A5A4E-9D79-4283-882F-93473B9A7E0A}"/>
              </a:ext>
            </a:extLst>
          </p:cNvPr>
          <p:cNvSpPr/>
          <p:nvPr/>
        </p:nvSpPr>
        <p:spPr>
          <a:xfrm>
            <a:off x="6209995" y="4767980"/>
            <a:ext cx="2803390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Instância de Interface 3</a:t>
            </a:r>
          </a:p>
        </p:txBody>
      </p:sp>
      <p:sp>
        <p:nvSpPr>
          <p:cNvPr id="13" name="II 4">
            <a:extLst>
              <a:ext uri="{FF2B5EF4-FFF2-40B4-BE49-F238E27FC236}">
                <a16:creationId xmlns:a16="http://schemas.microsoft.com/office/drawing/2014/main" id="{7A5D5CF0-B9DB-4D3D-8F0F-D2FB9A8AD3AF}"/>
              </a:ext>
            </a:extLst>
          </p:cNvPr>
          <p:cNvSpPr/>
          <p:nvPr/>
        </p:nvSpPr>
        <p:spPr>
          <a:xfrm>
            <a:off x="6209995" y="5475704"/>
            <a:ext cx="2803390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Instância de Interface 4</a:t>
            </a:r>
          </a:p>
        </p:txBody>
      </p:sp>
      <p:sp>
        <p:nvSpPr>
          <p:cNvPr id="14" name="Seta: II 1">
            <a:extLst>
              <a:ext uri="{FF2B5EF4-FFF2-40B4-BE49-F238E27FC236}">
                <a16:creationId xmlns:a16="http://schemas.microsoft.com/office/drawing/2014/main" id="{BF67AFB3-14A9-4160-8659-E0112FC11CBB}"/>
              </a:ext>
            </a:extLst>
          </p:cNvPr>
          <p:cNvSpPr/>
          <p:nvPr/>
        </p:nvSpPr>
        <p:spPr>
          <a:xfrm rot="5400000" flipH="1">
            <a:off x="8743530" y="2470479"/>
            <a:ext cx="1600023" cy="1060314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5" name="Seta: II 2">
            <a:extLst>
              <a:ext uri="{FF2B5EF4-FFF2-40B4-BE49-F238E27FC236}">
                <a16:creationId xmlns:a16="http://schemas.microsoft.com/office/drawing/2014/main" id="{FDFCE22C-B58D-460E-AC77-72F44CF089E1}"/>
              </a:ext>
            </a:extLst>
          </p:cNvPr>
          <p:cNvSpPr/>
          <p:nvPr/>
        </p:nvSpPr>
        <p:spPr>
          <a:xfrm rot="5400000" flipH="1">
            <a:off x="8437519" y="2796856"/>
            <a:ext cx="2252779" cy="1060314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6" name="Seta: II 3">
            <a:extLst>
              <a:ext uri="{FF2B5EF4-FFF2-40B4-BE49-F238E27FC236}">
                <a16:creationId xmlns:a16="http://schemas.microsoft.com/office/drawing/2014/main" id="{E0B60016-0039-4075-A79C-F112B2526231}"/>
              </a:ext>
            </a:extLst>
          </p:cNvPr>
          <p:cNvSpPr/>
          <p:nvPr/>
        </p:nvSpPr>
        <p:spPr>
          <a:xfrm rot="5400000" flipH="1">
            <a:off x="8056404" y="3167787"/>
            <a:ext cx="2994643" cy="1060314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7" name="Seta: II 4">
            <a:extLst>
              <a:ext uri="{FF2B5EF4-FFF2-40B4-BE49-F238E27FC236}">
                <a16:creationId xmlns:a16="http://schemas.microsoft.com/office/drawing/2014/main" id="{E18A6F4D-1CF9-4622-8F8C-D84072A804F9}"/>
              </a:ext>
            </a:extLst>
          </p:cNvPr>
          <p:cNvSpPr/>
          <p:nvPr/>
        </p:nvSpPr>
        <p:spPr>
          <a:xfrm rot="5400000" flipH="1">
            <a:off x="7717931" y="3516441"/>
            <a:ext cx="3691953" cy="1060314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8" name="Seta: II 1 - 2">
            <a:extLst>
              <a:ext uri="{FF2B5EF4-FFF2-40B4-BE49-F238E27FC236}">
                <a16:creationId xmlns:a16="http://schemas.microsoft.com/office/drawing/2014/main" id="{ABCB446A-D966-4DD4-B40B-B7CEDEB84CBF}"/>
              </a:ext>
            </a:extLst>
          </p:cNvPr>
          <p:cNvSpPr/>
          <p:nvPr/>
        </p:nvSpPr>
        <p:spPr>
          <a:xfrm rot="20596689">
            <a:off x="3990484" y="3677564"/>
            <a:ext cx="2262373" cy="6017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: II 2 - 2">
            <a:extLst>
              <a:ext uri="{FF2B5EF4-FFF2-40B4-BE49-F238E27FC236}">
                <a16:creationId xmlns:a16="http://schemas.microsoft.com/office/drawing/2014/main" id="{AFB3C42B-105C-4C88-A94F-4523D76B58F2}"/>
              </a:ext>
            </a:extLst>
          </p:cNvPr>
          <p:cNvSpPr/>
          <p:nvPr/>
        </p:nvSpPr>
        <p:spPr>
          <a:xfrm>
            <a:off x="4018449" y="4071985"/>
            <a:ext cx="2164181" cy="6017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0" name="Seta: II 3 - 2">
            <a:extLst>
              <a:ext uri="{FF2B5EF4-FFF2-40B4-BE49-F238E27FC236}">
                <a16:creationId xmlns:a16="http://schemas.microsoft.com/office/drawing/2014/main" id="{4F62C663-9C53-41FB-BB1D-34824BACD1FE}"/>
              </a:ext>
            </a:extLst>
          </p:cNvPr>
          <p:cNvSpPr/>
          <p:nvPr/>
        </p:nvSpPr>
        <p:spPr>
          <a:xfrm>
            <a:off x="3963834" y="4742947"/>
            <a:ext cx="2218796" cy="6017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: II 4 - 2">
            <a:extLst>
              <a:ext uri="{FF2B5EF4-FFF2-40B4-BE49-F238E27FC236}">
                <a16:creationId xmlns:a16="http://schemas.microsoft.com/office/drawing/2014/main" id="{3BBD832F-9BD8-4EF7-BB64-7D16C144F605}"/>
              </a:ext>
            </a:extLst>
          </p:cNvPr>
          <p:cNvSpPr/>
          <p:nvPr/>
        </p:nvSpPr>
        <p:spPr>
          <a:xfrm rot="870594">
            <a:off x="3976302" y="5094241"/>
            <a:ext cx="2228867" cy="6017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Seta: PG">
            <a:extLst>
              <a:ext uri="{FF2B5EF4-FFF2-40B4-BE49-F238E27FC236}">
                <a16:creationId xmlns:a16="http://schemas.microsoft.com/office/drawing/2014/main" id="{7B321B5D-286F-426C-9D43-F0FF8281FC5A}"/>
              </a:ext>
            </a:extLst>
          </p:cNvPr>
          <p:cNvSpPr/>
          <p:nvPr/>
        </p:nvSpPr>
        <p:spPr>
          <a:xfrm rot="16200000" flipH="1">
            <a:off x="4707670" y="416824"/>
            <a:ext cx="1013218" cy="479482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43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Gerando o HTML de uma página para o usuário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EB78A91-B64A-4537-B219-822303C8DA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21" t="807" r="3737"/>
          <a:stretch/>
        </p:blipFill>
        <p:spPr>
          <a:xfrm>
            <a:off x="265889" y="2365123"/>
            <a:ext cx="8810496" cy="3654713"/>
          </a:xfrm>
          <a:prstGeom prst="rect">
            <a:avLst/>
          </a:prstGeom>
        </p:spPr>
      </p:pic>
      <p:sp>
        <p:nvSpPr>
          <p:cNvPr id="5" name="Destaque h1">
            <a:extLst>
              <a:ext uri="{FF2B5EF4-FFF2-40B4-BE49-F238E27FC236}">
                <a16:creationId xmlns:a16="http://schemas.microsoft.com/office/drawing/2014/main" id="{EAA53711-5A5F-4ABC-95BF-F976B3DF0233}"/>
              </a:ext>
            </a:extLst>
          </p:cNvPr>
          <p:cNvSpPr/>
          <p:nvPr/>
        </p:nvSpPr>
        <p:spPr>
          <a:xfrm>
            <a:off x="2273839" y="5040720"/>
            <a:ext cx="6802547" cy="370960"/>
          </a:xfrm>
          <a:prstGeom prst="rect">
            <a:avLst/>
          </a:prstGeom>
          <a:solidFill>
            <a:srgbClr val="70AD47">
              <a:alpha val="60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eta: II 1">
            <a:extLst>
              <a:ext uri="{FF2B5EF4-FFF2-40B4-BE49-F238E27FC236}">
                <a16:creationId xmlns:a16="http://schemas.microsoft.com/office/drawing/2014/main" id="{EB686749-60AC-491C-851E-5A969A5FF89D}"/>
              </a:ext>
            </a:extLst>
          </p:cNvPr>
          <p:cNvSpPr/>
          <p:nvPr/>
        </p:nvSpPr>
        <p:spPr>
          <a:xfrm rot="5400000" flipV="1">
            <a:off x="3429356" y="-458404"/>
            <a:ext cx="3330808" cy="8587700"/>
          </a:xfrm>
          <a:prstGeom prst="uturnArrow">
            <a:avLst>
              <a:gd name="adj1" fmla="val 5784"/>
              <a:gd name="adj2" fmla="val 8630"/>
              <a:gd name="adj3" fmla="val 15299"/>
              <a:gd name="adj4" fmla="val 13907"/>
              <a:gd name="adj5" fmla="val 1779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Seta: II 2">
            <a:extLst>
              <a:ext uri="{FF2B5EF4-FFF2-40B4-BE49-F238E27FC236}">
                <a16:creationId xmlns:a16="http://schemas.microsoft.com/office/drawing/2014/main" id="{7DD36D75-1817-443D-A85C-FEA65E940E8D}"/>
              </a:ext>
            </a:extLst>
          </p:cNvPr>
          <p:cNvSpPr/>
          <p:nvPr/>
        </p:nvSpPr>
        <p:spPr>
          <a:xfrm rot="5400000" flipV="1">
            <a:off x="3786389" y="-101371"/>
            <a:ext cx="2616741" cy="8587700"/>
          </a:xfrm>
          <a:prstGeom prst="uturnArrow">
            <a:avLst>
              <a:gd name="adj1" fmla="val 7692"/>
              <a:gd name="adj2" fmla="val 11302"/>
              <a:gd name="adj3" fmla="val 18734"/>
              <a:gd name="adj4" fmla="val 13907"/>
              <a:gd name="adj5" fmla="val 1779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Seta: II 3">
            <a:extLst>
              <a:ext uri="{FF2B5EF4-FFF2-40B4-BE49-F238E27FC236}">
                <a16:creationId xmlns:a16="http://schemas.microsoft.com/office/drawing/2014/main" id="{64524D20-49F0-42F8-99A6-AF4136BB64E1}"/>
              </a:ext>
            </a:extLst>
          </p:cNvPr>
          <p:cNvSpPr/>
          <p:nvPr/>
        </p:nvSpPr>
        <p:spPr>
          <a:xfrm rot="5400000" flipV="1">
            <a:off x="4189032" y="583377"/>
            <a:ext cx="2198535" cy="8200618"/>
          </a:xfrm>
          <a:prstGeom prst="uturnArrow">
            <a:avLst>
              <a:gd name="adj1" fmla="val 9766"/>
              <a:gd name="adj2" fmla="val 8630"/>
              <a:gd name="adj3" fmla="val 15299"/>
              <a:gd name="adj4" fmla="val 13907"/>
              <a:gd name="adj5" fmla="val 1384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Seta: II 4">
            <a:extLst>
              <a:ext uri="{FF2B5EF4-FFF2-40B4-BE49-F238E27FC236}">
                <a16:creationId xmlns:a16="http://schemas.microsoft.com/office/drawing/2014/main" id="{BB62B0BC-77EB-4427-ADDD-37B13981A5A1}"/>
              </a:ext>
            </a:extLst>
          </p:cNvPr>
          <p:cNvSpPr/>
          <p:nvPr/>
        </p:nvSpPr>
        <p:spPr>
          <a:xfrm rot="5400000" flipV="1">
            <a:off x="4546065" y="940413"/>
            <a:ext cx="1484471" cy="8200616"/>
          </a:xfrm>
          <a:prstGeom prst="uturnArrow">
            <a:avLst>
              <a:gd name="adj1" fmla="val 16866"/>
              <a:gd name="adj2" fmla="val 13268"/>
              <a:gd name="adj3" fmla="val 21355"/>
              <a:gd name="adj4" fmla="val 13907"/>
              <a:gd name="adj5" fmla="val 1408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4" name="Fragmento 1">
            <a:extLst>
              <a:ext uri="{FF2B5EF4-FFF2-40B4-BE49-F238E27FC236}">
                <a16:creationId xmlns:a16="http://schemas.microsoft.com/office/drawing/2014/main" id="{BDFB9841-E1F3-4393-9D38-A6481850B56B}"/>
              </a:ext>
            </a:extLst>
          </p:cNvPr>
          <p:cNvSpPr/>
          <p:nvPr/>
        </p:nvSpPr>
        <p:spPr>
          <a:xfrm>
            <a:off x="3709480" y="1994050"/>
            <a:ext cx="3180945" cy="49594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Fragmento de HTML</a:t>
            </a:r>
          </a:p>
        </p:txBody>
      </p:sp>
      <p:sp>
        <p:nvSpPr>
          <p:cNvPr id="15" name="Fragmento 2">
            <a:extLst>
              <a:ext uri="{FF2B5EF4-FFF2-40B4-BE49-F238E27FC236}">
                <a16:creationId xmlns:a16="http://schemas.microsoft.com/office/drawing/2014/main" id="{0EA067AB-ECF8-49AF-BC42-061D3BF101F2}"/>
              </a:ext>
            </a:extLst>
          </p:cNvPr>
          <p:cNvSpPr/>
          <p:nvPr/>
        </p:nvSpPr>
        <p:spPr>
          <a:xfrm>
            <a:off x="3709479" y="2739107"/>
            <a:ext cx="3180945" cy="49594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Fragmento de HTML</a:t>
            </a:r>
          </a:p>
        </p:txBody>
      </p:sp>
      <p:sp>
        <p:nvSpPr>
          <p:cNvPr id="16" name="Fragmento 3">
            <a:extLst>
              <a:ext uri="{FF2B5EF4-FFF2-40B4-BE49-F238E27FC236}">
                <a16:creationId xmlns:a16="http://schemas.microsoft.com/office/drawing/2014/main" id="{624A3B2F-C528-4062-861C-633F8B8521B8}"/>
              </a:ext>
            </a:extLst>
          </p:cNvPr>
          <p:cNvSpPr/>
          <p:nvPr/>
        </p:nvSpPr>
        <p:spPr>
          <a:xfrm>
            <a:off x="3718295" y="3419319"/>
            <a:ext cx="3180945" cy="49594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Fragmento de HTML</a:t>
            </a:r>
          </a:p>
        </p:txBody>
      </p:sp>
      <p:sp>
        <p:nvSpPr>
          <p:cNvPr id="17" name="Fragmento 4">
            <a:extLst>
              <a:ext uri="{FF2B5EF4-FFF2-40B4-BE49-F238E27FC236}">
                <a16:creationId xmlns:a16="http://schemas.microsoft.com/office/drawing/2014/main" id="{FBB5A234-78A9-4FA8-92FB-18692067D0D3}"/>
              </a:ext>
            </a:extLst>
          </p:cNvPr>
          <p:cNvSpPr/>
          <p:nvPr/>
        </p:nvSpPr>
        <p:spPr>
          <a:xfrm>
            <a:off x="3718295" y="4176515"/>
            <a:ext cx="3180945" cy="49594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Fragmento de HTML</a:t>
            </a:r>
          </a:p>
        </p:txBody>
      </p:sp>
      <p:sp>
        <p:nvSpPr>
          <p:cNvPr id="18" name="Destaque h2">
            <a:extLst>
              <a:ext uri="{FF2B5EF4-FFF2-40B4-BE49-F238E27FC236}">
                <a16:creationId xmlns:a16="http://schemas.microsoft.com/office/drawing/2014/main" id="{BFE7B801-8DB3-43C7-852F-BD926BA321EE}"/>
              </a:ext>
            </a:extLst>
          </p:cNvPr>
          <p:cNvSpPr/>
          <p:nvPr/>
        </p:nvSpPr>
        <p:spPr>
          <a:xfrm>
            <a:off x="2273837" y="5445997"/>
            <a:ext cx="6802547" cy="342118"/>
          </a:xfrm>
          <a:prstGeom prst="rect">
            <a:avLst/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II 1">
            <a:extLst>
              <a:ext uri="{FF2B5EF4-FFF2-40B4-BE49-F238E27FC236}">
                <a16:creationId xmlns:a16="http://schemas.microsoft.com/office/drawing/2014/main" id="{1040CE33-DE8D-4015-8328-22CCABB7C663}"/>
              </a:ext>
            </a:extLst>
          </p:cNvPr>
          <p:cNvSpPr/>
          <p:nvPr/>
        </p:nvSpPr>
        <p:spPr>
          <a:xfrm>
            <a:off x="9388610" y="1994050"/>
            <a:ext cx="2329914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Instância de Interface 1</a:t>
            </a:r>
          </a:p>
        </p:txBody>
      </p:sp>
      <p:sp>
        <p:nvSpPr>
          <p:cNvPr id="7" name="II 2">
            <a:extLst>
              <a:ext uri="{FF2B5EF4-FFF2-40B4-BE49-F238E27FC236}">
                <a16:creationId xmlns:a16="http://schemas.microsoft.com/office/drawing/2014/main" id="{D41138F2-104A-4903-8BCC-9D7487184251}"/>
              </a:ext>
            </a:extLst>
          </p:cNvPr>
          <p:cNvSpPr/>
          <p:nvPr/>
        </p:nvSpPr>
        <p:spPr>
          <a:xfrm>
            <a:off x="9388610" y="2701774"/>
            <a:ext cx="2329914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Instância de Interface 2</a:t>
            </a:r>
          </a:p>
        </p:txBody>
      </p:sp>
      <p:sp>
        <p:nvSpPr>
          <p:cNvPr id="8" name="II 3">
            <a:extLst>
              <a:ext uri="{FF2B5EF4-FFF2-40B4-BE49-F238E27FC236}">
                <a16:creationId xmlns:a16="http://schemas.microsoft.com/office/drawing/2014/main" id="{007F1AE6-DD7E-4E08-B478-AA35C00A4AEA}"/>
              </a:ext>
            </a:extLst>
          </p:cNvPr>
          <p:cNvSpPr/>
          <p:nvPr/>
        </p:nvSpPr>
        <p:spPr>
          <a:xfrm>
            <a:off x="9388610" y="3409498"/>
            <a:ext cx="2329914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Instância de Interface 3</a:t>
            </a:r>
          </a:p>
        </p:txBody>
      </p:sp>
      <p:sp>
        <p:nvSpPr>
          <p:cNvPr id="9" name="II 4">
            <a:extLst>
              <a:ext uri="{FF2B5EF4-FFF2-40B4-BE49-F238E27FC236}">
                <a16:creationId xmlns:a16="http://schemas.microsoft.com/office/drawing/2014/main" id="{25D20BEA-CF36-48F6-84EE-50942D8681F8}"/>
              </a:ext>
            </a:extLst>
          </p:cNvPr>
          <p:cNvSpPr/>
          <p:nvPr/>
        </p:nvSpPr>
        <p:spPr>
          <a:xfrm>
            <a:off x="9388610" y="4117222"/>
            <a:ext cx="2329914" cy="60172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/>
                </a:solidFill>
              </a:rPr>
              <a:t>Instância de Interface 4</a:t>
            </a:r>
          </a:p>
        </p:txBody>
      </p:sp>
    </p:spTree>
    <p:extLst>
      <p:ext uri="{BB962C8B-B14F-4D97-AF65-F5344CB8AC3E}">
        <p14:creationId xmlns:p14="http://schemas.microsoft.com/office/powerpoint/2010/main" val="286526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7" grpId="0" animBg="1"/>
      <p:bldP spid="18" grpId="0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85</Words>
  <Application>Microsoft Office PowerPoint</Application>
  <PresentationFormat>Widescreen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Open Sans</vt:lpstr>
      <vt:lpstr>LumisXP</vt:lpstr>
      <vt:lpstr>Marcando HTML</vt:lpstr>
      <vt:lpstr>Arquivos de layout</vt:lpstr>
      <vt:lpstr>Exemplo de arquivo de layout</vt:lpstr>
      <vt:lpstr>Relação do arquivo de layout com as instâncias de interface</vt:lpstr>
      <vt:lpstr>Gerando o HTML de uma página para o usuário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9</cp:revision>
  <dcterms:created xsi:type="dcterms:W3CDTF">2021-11-26T20:26:05Z</dcterms:created>
  <dcterms:modified xsi:type="dcterms:W3CDTF">2024-12-21T04:28:45Z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