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7559675" cy="10691813"/>
  <p:embeddedFontLst>
    <p:embeddedFont>
      <p:font typeface="Open Sans" panose="020B060402020202020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733C"/>
    <a:srgbClr val="145C46"/>
    <a:srgbClr val="32823C"/>
    <a:srgbClr val="1C6B2B"/>
    <a:srgbClr val="552378"/>
    <a:srgbClr val="851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Controle de acesso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Controle de acesso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Determina quem pode visualizar componentes </a:t>
            </a:r>
            <a:r>
              <a:rPr lang="pt-BR" dirty="0" smtClean="0"/>
              <a:t>do portal</a:t>
            </a:r>
            <a:endParaRPr lang="pt-BR" dirty="0"/>
          </a:p>
          <a:p>
            <a:r>
              <a:rPr lang="pt-BR" dirty="0"/>
              <a:t>Controle aplicado a canais, páginas, instâncias de serviço e de </a:t>
            </a:r>
            <a:r>
              <a:rPr lang="pt-BR" dirty="0" smtClean="0"/>
              <a:t>interface</a:t>
            </a:r>
          </a:p>
          <a:p>
            <a:r>
              <a:rPr lang="pt-BR" dirty="0" smtClean="0"/>
              <a:t>Tipicamente aplicado para </a:t>
            </a:r>
            <a:r>
              <a:rPr lang="pt-BR" b="1" dirty="0" smtClean="0"/>
              <a:t>grupos locais ou grupos globais </a:t>
            </a:r>
            <a:r>
              <a:rPr lang="pt-BR" b="1" u="sng" dirty="0" smtClean="0"/>
              <a:t>padrões do </a:t>
            </a:r>
            <a:r>
              <a:rPr lang="pt-BR" b="1" u="sng" dirty="0" err="1" smtClean="0"/>
              <a:t>LumisXP</a:t>
            </a:r>
            <a:endParaRPr lang="pt-BR" b="1" u="sng" dirty="0" smtClean="0"/>
          </a:p>
          <a:p>
            <a:r>
              <a:rPr lang="pt-BR" dirty="0" smtClean="0"/>
              <a:t>Controle de acesso pode ser herdado</a:t>
            </a:r>
          </a:p>
          <a:p>
            <a:pPr lvl="1"/>
            <a:r>
              <a:rPr lang="pt-BR" dirty="0"/>
              <a:t>Quando a opção "Herdar Controle de Acesso" está habilitada, o controle de acesso será herdado do </a:t>
            </a:r>
            <a:r>
              <a:rPr lang="pt-BR" dirty="0" smtClean="0"/>
              <a:t>canal</a:t>
            </a:r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722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Herança de componente</a:t>
            </a:r>
            <a:endParaRPr lang="pt-BR" dirty="0"/>
          </a:p>
        </p:txBody>
      </p:sp>
      <p:grpSp>
        <p:nvGrpSpPr>
          <p:cNvPr id="4" name="Agrupar 3"/>
          <p:cNvGrpSpPr/>
          <p:nvPr/>
        </p:nvGrpSpPr>
        <p:grpSpPr>
          <a:xfrm>
            <a:off x="5186594" y="2838358"/>
            <a:ext cx="6099484" cy="1505448"/>
            <a:chOff x="5124448" y="2936015"/>
            <a:chExt cx="6099484" cy="1505448"/>
          </a:xfrm>
        </p:grpSpPr>
        <p:sp>
          <p:nvSpPr>
            <p:cNvPr id="5" name="Seta para Cima 4"/>
            <p:cNvSpPr/>
            <p:nvPr/>
          </p:nvSpPr>
          <p:spPr>
            <a:xfrm>
              <a:off x="5801781" y="2936015"/>
              <a:ext cx="279400" cy="448735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Arredondado 5"/>
            <p:cNvSpPr/>
            <p:nvPr/>
          </p:nvSpPr>
          <p:spPr>
            <a:xfrm>
              <a:off x="5124448" y="3393214"/>
              <a:ext cx="1634067" cy="761999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Canal 2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sp>
          <p:nvSpPr>
            <p:cNvPr id="7" name="Retângulo 6"/>
            <p:cNvSpPr/>
            <p:nvPr/>
          </p:nvSpPr>
          <p:spPr>
            <a:xfrm>
              <a:off x="7584705" y="2943668"/>
              <a:ext cx="3557182" cy="149779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7702371" y="3459786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8029889" y="3527953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/>
                <a:t>a</a:t>
              </a:r>
              <a:r>
                <a:rPr lang="pt-BR" sz="1100" dirty="0" err="1" smtClean="0"/>
                <a:t>bc.group_a</a:t>
              </a:r>
              <a:endParaRPr lang="pt-BR" sz="1100" dirty="0" smtClean="0"/>
            </a:p>
          </p:txBody>
        </p:sp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784414" y="3538623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  <p:sp>
          <p:nvSpPr>
            <p:cNvPr id="11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416870" y="3451896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12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9744388" y="3520063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 smtClean="0"/>
                <a:t>abc.group_b</a:t>
              </a:r>
              <a:endParaRPr lang="pt-BR" sz="1100" dirty="0" smtClean="0"/>
            </a:p>
          </p:txBody>
        </p:sp>
        <p:pic>
          <p:nvPicPr>
            <p:cNvPr id="13" name="Imagem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498913" y="3530733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  <p:sp>
          <p:nvSpPr>
            <p:cNvPr id="14" name="Seta para a Esquerda 13"/>
            <p:cNvSpPr/>
            <p:nvPr/>
          </p:nvSpPr>
          <p:spPr>
            <a:xfrm rot="10800000">
              <a:off x="6785216" y="3639873"/>
              <a:ext cx="772788" cy="227682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7725361" y="3112903"/>
              <a:ext cx="153909" cy="14487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7879270" y="3075880"/>
              <a:ext cx="153760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900" dirty="0" smtClean="0"/>
                <a:t>Herdar controle de acesso</a:t>
              </a:r>
              <a:endParaRPr lang="pt-BR" sz="900" dirty="0"/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9675110" y="2995675"/>
              <a:ext cx="15488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Controle de acesso</a:t>
              </a:r>
              <a:endParaRPr lang="pt-BR" sz="1200" dirty="0"/>
            </a:p>
          </p:txBody>
        </p:sp>
        <p:pic>
          <p:nvPicPr>
            <p:cNvPr id="18" name="Imagem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9426" y="3051965"/>
              <a:ext cx="171768" cy="196618"/>
            </a:xfrm>
            <a:prstGeom prst="rect">
              <a:avLst/>
            </a:prstGeom>
          </p:spPr>
        </p:pic>
      </p:grpSp>
      <p:grpSp>
        <p:nvGrpSpPr>
          <p:cNvPr id="19" name="Agrupar 18"/>
          <p:cNvGrpSpPr/>
          <p:nvPr/>
        </p:nvGrpSpPr>
        <p:grpSpPr>
          <a:xfrm>
            <a:off x="9484273" y="3799248"/>
            <a:ext cx="1596837" cy="360173"/>
            <a:chOff x="9422127" y="3896905"/>
            <a:chExt cx="1596837" cy="360173"/>
          </a:xfrm>
        </p:grpSpPr>
        <p:sp>
          <p:nvSpPr>
            <p:cNvPr id="20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422127" y="3896905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21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9749645" y="3965072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 smtClean="0"/>
                <a:t>abc.group_d</a:t>
              </a:r>
              <a:endParaRPr lang="pt-BR" sz="1100" dirty="0" smtClean="0"/>
            </a:p>
          </p:txBody>
        </p:sp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504170" y="3975742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</p:grpSp>
      <p:grpSp>
        <p:nvGrpSpPr>
          <p:cNvPr id="23" name="Agrupar 22"/>
          <p:cNvGrpSpPr/>
          <p:nvPr/>
        </p:nvGrpSpPr>
        <p:grpSpPr>
          <a:xfrm>
            <a:off x="75126" y="3675027"/>
            <a:ext cx="5943670" cy="1619322"/>
            <a:chOff x="12980" y="3772684"/>
            <a:chExt cx="5943670" cy="1619322"/>
          </a:xfrm>
        </p:grpSpPr>
        <p:sp>
          <p:nvSpPr>
            <p:cNvPr id="24" name="Retângulo Arredondado 23"/>
            <p:cNvSpPr/>
            <p:nvPr/>
          </p:nvSpPr>
          <p:spPr>
            <a:xfrm>
              <a:off x="4322583" y="4630007"/>
              <a:ext cx="1634067" cy="761999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Canal 3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sp>
          <p:nvSpPr>
            <p:cNvPr id="25" name="Seta para Cima 24"/>
            <p:cNvSpPr/>
            <p:nvPr/>
          </p:nvSpPr>
          <p:spPr>
            <a:xfrm>
              <a:off x="5541785" y="4181272"/>
              <a:ext cx="279400" cy="448735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6" name="Retângulo 25"/>
            <p:cNvSpPr/>
            <p:nvPr/>
          </p:nvSpPr>
          <p:spPr>
            <a:xfrm>
              <a:off x="12980" y="3772684"/>
              <a:ext cx="3516929" cy="144126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130647" y="4288802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28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458165" y="4356969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/>
                <a:t>a</a:t>
              </a:r>
              <a:r>
                <a:rPr lang="pt-BR" sz="1100" dirty="0" err="1" smtClean="0"/>
                <a:t>bc.group_a</a:t>
              </a:r>
              <a:endParaRPr lang="pt-BR" sz="1100" dirty="0" smtClean="0"/>
            </a:p>
          </p:txBody>
        </p:sp>
        <p:pic>
          <p:nvPicPr>
            <p:cNvPr id="29" name="Imagem 2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12690" y="4367639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  <p:sp>
          <p:nvSpPr>
            <p:cNvPr id="30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1845146" y="4280912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31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2172664" y="4349079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 smtClean="0"/>
                <a:t>abc.group_b</a:t>
              </a:r>
              <a:endParaRPr lang="pt-BR" sz="1100" dirty="0" smtClean="0"/>
            </a:p>
          </p:txBody>
        </p:sp>
        <p:pic>
          <p:nvPicPr>
            <p:cNvPr id="32" name="Imagem 3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27189" y="4359749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  <p:sp>
          <p:nvSpPr>
            <p:cNvPr id="33" name="Seta para a Esquerda 32"/>
            <p:cNvSpPr/>
            <p:nvPr/>
          </p:nvSpPr>
          <p:spPr>
            <a:xfrm>
              <a:off x="3538949" y="4887429"/>
              <a:ext cx="772788" cy="227682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4" name="CaixaDeTexto 33"/>
            <p:cNvSpPr txBox="1"/>
            <p:nvPr/>
          </p:nvSpPr>
          <p:spPr>
            <a:xfrm>
              <a:off x="2062911" y="3792822"/>
              <a:ext cx="15488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Controle de acesso</a:t>
              </a:r>
              <a:endParaRPr lang="pt-BR" sz="1200" dirty="0"/>
            </a:p>
          </p:txBody>
        </p:sp>
        <p:sp>
          <p:nvSpPr>
            <p:cNvPr id="35" name="Retângulo 34"/>
            <p:cNvSpPr/>
            <p:nvPr/>
          </p:nvSpPr>
          <p:spPr>
            <a:xfrm>
              <a:off x="153637" y="3941919"/>
              <a:ext cx="153909" cy="14487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6" name="CaixaDeTexto 35"/>
            <p:cNvSpPr txBox="1"/>
            <p:nvPr/>
          </p:nvSpPr>
          <p:spPr>
            <a:xfrm>
              <a:off x="307546" y="3904896"/>
              <a:ext cx="153760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900" dirty="0" smtClean="0"/>
                <a:t>Herdar controle de acesso</a:t>
              </a:r>
              <a:endParaRPr lang="pt-BR" sz="900" dirty="0"/>
            </a:p>
          </p:txBody>
        </p:sp>
        <p:sp>
          <p:nvSpPr>
            <p:cNvPr id="37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130643" y="4758564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38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458161" y="4826731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 smtClean="0"/>
                <a:t>abc.group_c</a:t>
              </a:r>
              <a:endParaRPr lang="pt-BR" sz="1100" dirty="0" smtClean="0"/>
            </a:p>
          </p:txBody>
        </p:sp>
        <p:pic>
          <p:nvPicPr>
            <p:cNvPr id="39" name="Imagem 3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12686" y="4837401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</p:grpSp>
      <p:sp>
        <p:nvSpPr>
          <p:cNvPr id="40" name="Retângulo Arredondado 39"/>
          <p:cNvSpPr/>
          <p:nvPr/>
        </p:nvSpPr>
        <p:spPr>
          <a:xfrm>
            <a:off x="5186594" y="2076360"/>
            <a:ext cx="1634067" cy="75353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Canal 1</a:t>
            </a:r>
            <a:endParaRPr lang="pt-BR" dirty="0">
              <a:solidFill>
                <a:schemeClr val="tx2"/>
              </a:solidFill>
            </a:endParaRPr>
          </a:p>
        </p:txBody>
      </p:sp>
      <p:grpSp>
        <p:nvGrpSpPr>
          <p:cNvPr id="41" name="Agrupar 40"/>
          <p:cNvGrpSpPr/>
          <p:nvPr/>
        </p:nvGrpSpPr>
        <p:grpSpPr>
          <a:xfrm>
            <a:off x="1172425" y="1745913"/>
            <a:ext cx="4014169" cy="1442778"/>
            <a:chOff x="394121" y="1843570"/>
            <a:chExt cx="4014169" cy="1442778"/>
          </a:xfrm>
        </p:grpSpPr>
        <p:sp>
          <p:nvSpPr>
            <p:cNvPr id="42" name="Retângulo 41"/>
            <p:cNvSpPr/>
            <p:nvPr/>
          </p:nvSpPr>
          <p:spPr>
            <a:xfrm>
              <a:off x="394121" y="1843570"/>
              <a:ext cx="3205778" cy="144277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43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533476" y="2150267"/>
              <a:ext cx="1402872" cy="453661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44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901435" y="2142263"/>
              <a:ext cx="10926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200" dirty="0" smtClean="0"/>
                <a:t>abc.</a:t>
              </a:r>
            </a:p>
            <a:p>
              <a:r>
                <a:rPr lang="pt-BR" sz="1200" dirty="0" err="1"/>
                <a:t>g</a:t>
              </a:r>
              <a:r>
                <a:rPr lang="pt-BR" sz="1200" dirty="0" err="1" smtClean="0"/>
                <a:t>roup_a</a:t>
              </a:r>
              <a:endParaRPr lang="pt-BR" sz="1200" dirty="0"/>
            </a:p>
          </p:txBody>
        </p:sp>
        <p:pic>
          <p:nvPicPr>
            <p:cNvPr id="45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xmlns:lc="http://schemas.openxmlformats.org/drawingml/2006/lockedCanvas" r:embed="rId8"/>
                </a:ext>
              </a:extLst>
            </a:blip>
            <a:stretch>
              <a:fillRect/>
            </a:stretch>
          </p:blipFill>
          <p:spPr>
            <a:xfrm>
              <a:off x="662063" y="2224528"/>
              <a:ext cx="148614" cy="148614"/>
            </a:xfrm>
            <a:prstGeom prst="rect">
              <a:avLst/>
            </a:prstGeom>
          </p:spPr>
        </p:pic>
        <p:pic>
          <p:nvPicPr>
            <p:cNvPr id="46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xmlns:lc="http://schemas.openxmlformats.org/drawingml/2006/lockedCanvas" r:embed="rId8"/>
                </a:ext>
              </a:extLst>
            </a:blip>
            <a:stretch>
              <a:fillRect/>
            </a:stretch>
          </p:blipFill>
          <p:spPr>
            <a:xfrm>
              <a:off x="732929" y="2373096"/>
              <a:ext cx="148614" cy="148614"/>
            </a:xfrm>
            <a:prstGeom prst="rect">
              <a:avLst/>
            </a:prstGeom>
          </p:spPr>
        </p:pic>
        <p:pic>
          <p:nvPicPr>
            <p:cNvPr id="47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xmlns:lc="http://schemas.openxmlformats.org/drawingml/2006/lockedCanvas" r:embed="rId8"/>
                </a:ext>
              </a:extLst>
            </a:blip>
            <a:stretch>
              <a:fillRect/>
            </a:stretch>
          </p:blipFill>
          <p:spPr>
            <a:xfrm>
              <a:off x="604353" y="2373096"/>
              <a:ext cx="148614" cy="148614"/>
            </a:xfrm>
            <a:prstGeom prst="rect">
              <a:avLst/>
            </a:prstGeom>
          </p:spPr>
        </p:pic>
        <p:sp>
          <p:nvSpPr>
            <p:cNvPr id="48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2049536" y="2145000"/>
              <a:ext cx="1402872" cy="453661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49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2417495" y="2136996"/>
              <a:ext cx="10926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200" dirty="0" smtClean="0"/>
                <a:t>abc.</a:t>
              </a:r>
            </a:p>
            <a:p>
              <a:r>
                <a:rPr lang="pt-BR" sz="1200" dirty="0" err="1" smtClean="0"/>
                <a:t>group_b</a:t>
              </a:r>
              <a:endParaRPr lang="pt-BR" sz="1200" dirty="0"/>
            </a:p>
          </p:txBody>
        </p:sp>
        <p:pic>
          <p:nvPicPr>
            <p:cNvPr id="50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xmlns:lc="http://schemas.openxmlformats.org/drawingml/2006/lockedCanvas" r:embed="rId8"/>
                </a:ext>
              </a:extLst>
            </a:blip>
            <a:stretch>
              <a:fillRect/>
            </a:stretch>
          </p:blipFill>
          <p:spPr>
            <a:xfrm>
              <a:off x="2178123" y="2219261"/>
              <a:ext cx="148614" cy="148614"/>
            </a:xfrm>
            <a:prstGeom prst="rect">
              <a:avLst/>
            </a:prstGeom>
          </p:spPr>
        </p:pic>
        <p:pic>
          <p:nvPicPr>
            <p:cNvPr id="51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xmlns:lc="http://schemas.openxmlformats.org/drawingml/2006/lockedCanvas" r:embed="rId8"/>
                </a:ext>
              </a:extLst>
            </a:blip>
            <a:stretch>
              <a:fillRect/>
            </a:stretch>
          </p:blipFill>
          <p:spPr>
            <a:xfrm>
              <a:off x="2248989" y="2367829"/>
              <a:ext cx="148614" cy="148614"/>
            </a:xfrm>
            <a:prstGeom prst="rect">
              <a:avLst/>
            </a:prstGeom>
          </p:spPr>
        </p:pic>
        <p:pic>
          <p:nvPicPr>
            <p:cNvPr id="52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xmlns:lc="http://schemas.openxmlformats.org/drawingml/2006/lockedCanvas" r:embed="rId8"/>
                </a:ext>
              </a:extLst>
            </a:blip>
            <a:stretch>
              <a:fillRect/>
            </a:stretch>
          </p:blipFill>
          <p:spPr>
            <a:xfrm>
              <a:off x="2120413" y="2367829"/>
              <a:ext cx="148614" cy="148614"/>
            </a:xfrm>
            <a:prstGeom prst="rect">
              <a:avLst/>
            </a:prstGeom>
          </p:spPr>
        </p:pic>
        <p:sp>
          <p:nvSpPr>
            <p:cNvPr id="53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537273" y="2669822"/>
              <a:ext cx="1402872" cy="453661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54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905232" y="2661818"/>
              <a:ext cx="10926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200" dirty="0" smtClean="0"/>
                <a:t>abc.</a:t>
              </a:r>
            </a:p>
            <a:p>
              <a:r>
                <a:rPr lang="pt-BR" sz="1200" dirty="0" err="1" smtClean="0"/>
                <a:t>group_c</a:t>
              </a:r>
              <a:endParaRPr lang="pt-BR" sz="1200" dirty="0"/>
            </a:p>
          </p:txBody>
        </p:sp>
        <p:pic>
          <p:nvPicPr>
            <p:cNvPr id="55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xmlns:lc="http://schemas.openxmlformats.org/drawingml/2006/lockedCanvas" r:embed="rId8"/>
                </a:ext>
              </a:extLst>
            </a:blip>
            <a:stretch>
              <a:fillRect/>
            </a:stretch>
          </p:blipFill>
          <p:spPr>
            <a:xfrm>
              <a:off x="665860" y="2744083"/>
              <a:ext cx="148614" cy="148614"/>
            </a:xfrm>
            <a:prstGeom prst="rect">
              <a:avLst/>
            </a:prstGeom>
          </p:spPr>
        </p:pic>
        <p:pic>
          <p:nvPicPr>
            <p:cNvPr id="56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xmlns:lc="http://schemas.openxmlformats.org/drawingml/2006/lockedCanvas" r:embed="rId8"/>
                </a:ext>
              </a:extLst>
            </a:blip>
            <a:stretch>
              <a:fillRect/>
            </a:stretch>
          </p:blipFill>
          <p:spPr>
            <a:xfrm>
              <a:off x="736726" y="2892651"/>
              <a:ext cx="148614" cy="148614"/>
            </a:xfrm>
            <a:prstGeom prst="rect">
              <a:avLst/>
            </a:prstGeom>
          </p:spPr>
        </p:pic>
        <p:pic>
          <p:nvPicPr>
            <p:cNvPr id="57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xmlns:lc="http://schemas.openxmlformats.org/drawingml/2006/lockedCanvas" r:embed="rId8"/>
                </a:ext>
              </a:extLst>
            </a:blip>
            <a:stretch>
              <a:fillRect/>
            </a:stretch>
          </p:blipFill>
          <p:spPr>
            <a:xfrm>
              <a:off x="608150" y="2892651"/>
              <a:ext cx="148614" cy="148614"/>
            </a:xfrm>
            <a:prstGeom prst="rect">
              <a:avLst/>
            </a:prstGeom>
          </p:spPr>
        </p:pic>
        <p:sp>
          <p:nvSpPr>
            <p:cNvPr id="58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2057258" y="2669822"/>
              <a:ext cx="1402872" cy="453661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59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2425217" y="2661818"/>
              <a:ext cx="10926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200" dirty="0" smtClean="0"/>
                <a:t>abc.</a:t>
              </a:r>
            </a:p>
            <a:p>
              <a:r>
                <a:rPr lang="pt-BR" sz="1200" dirty="0" err="1" smtClean="0"/>
                <a:t>group_d</a:t>
              </a:r>
              <a:endParaRPr lang="pt-BR" sz="1200" dirty="0"/>
            </a:p>
          </p:txBody>
        </p:sp>
        <p:pic>
          <p:nvPicPr>
            <p:cNvPr id="60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xmlns:lc="http://schemas.openxmlformats.org/drawingml/2006/lockedCanvas" r:embed="rId8"/>
                </a:ext>
              </a:extLst>
            </a:blip>
            <a:stretch>
              <a:fillRect/>
            </a:stretch>
          </p:blipFill>
          <p:spPr>
            <a:xfrm>
              <a:off x="2185845" y="2744083"/>
              <a:ext cx="148614" cy="148614"/>
            </a:xfrm>
            <a:prstGeom prst="rect">
              <a:avLst/>
            </a:prstGeom>
          </p:spPr>
        </p:pic>
        <p:pic>
          <p:nvPicPr>
            <p:cNvPr id="61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xmlns:lc="http://schemas.openxmlformats.org/drawingml/2006/lockedCanvas" r:embed="rId8"/>
                </a:ext>
              </a:extLst>
            </a:blip>
            <a:stretch>
              <a:fillRect/>
            </a:stretch>
          </p:blipFill>
          <p:spPr>
            <a:xfrm>
              <a:off x="2256711" y="2892651"/>
              <a:ext cx="148614" cy="148614"/>
            </a:xfrm>
            <a:prstGeom prst="rect">
              <a:avLst/>
            </a:prstGeom>
          </p:spPr>
        </p:pic>
        <p:pic>
          <p:nvPicPr>
            <p:cNvPr id="62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xmlns:lc="http://schemas.openxmlformats.org/drawingml/2006/lockedCanvas" r:embed="rId8"/>
                </a:ext>
              </a:extLst>
            </a:blip>
            <a:stretch>
              <a:fillRect/>
            </a:stretch>
          </p:blipFill>
          <p:spPr>
            <a:xfrm>
              <a:off x="2128135" y="2892651"/>
              <a:ext cx="148614" cy="148614"/>
            </a:xfrm>
            <a:prstGeom prst="rect">
              <a:avLst/>
            </a:prstGeom>
          </p:spPr>
        </p:pic>
        <p:sp>
          <p:nvSpPr>
            <p:cNvPr id="63" name="Seta para a Esquerda 62"/>
            <p:cNvSpPr/>
            <p:nvPr/>
          </p:nvSpPr>
          <p:spPr>
            <a:xfrm>
              <a:off x="3635502" y="2434136"/>
              <a:ext cx="772788" cy="227682"/>
            </a:xfrm>
            <a:prstGeom prst="lef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4" name="CaixaDeTexto 63"/>
            <p:cNvSpPr txBox="1"/>
            <p:nvPr/>
          </p:nvSpPr>
          <p:spPr>
            <a:xfrm>
              <a:off x="1886500" y="1845148"/>
              <a:ext cx="17443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Grupos locais do canal</a:t>
              </a:r>
              <a:endParaRPr lang="pt-BR" sz="1200" dirty="0"/>
            </a:p>
          </p:txBody>
        </p:sp>
      </p:grpSp>
      <p:grpSp>
        <p:nvGrpSpPr>
          <p:cNvPr id="65" name="Agrupar 64"/>
          <p:cNvGrpSpPr/>
          <p:nvPr/>
        </p:nvGrpSpPr>
        <p:grpSpPr>
          <a:xfrm>
            <a:off x="7764517" y="3810736"/>
            <a:ext cx="1596837" cy="360173"/>
            <a:chOff x="7702371" y="3908393"/>
            <a:chExt cx="1596837" cy="360173"/>
          </a:xfrm>
        </p:grpSpPr>
        <p:sp>
          <p:nvSpPr>
            <p:cNvPr id="66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7702371" y="3908393"/>
              <a:ext cx="1596833" cy="360173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67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8029889" y="3976560"/>
              <a:ext cx="1269319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 smtClean="0"/>
                <a:t>abc.group_c</a:t>
              </a:r>
              <a:endParaRPr lang="pt-BR" sz="1100" dirty="0" smtClean="0"/>
            </a:p>
          </p:txBody>
        </p:sp>
        <p:pic>
          <p:nvPicPr>
            <p:cNvPr id="68" name="Imagem 6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784414" y="3987230"/>
              <a:ext cx="281336" cy="28133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9" name="Agrupar 68"/>
          <p:cNvGrpSpPr/>
          <p:nvPr/>
        </p:nvGrpSpPr>
        <p:grpSpPr>
          <a:xfrm>
            <a:off x="6100839" y="4092071"/>
            <a:ext cx="6069592" cy="1811786"/>
            <a:chOff x="6038693" y="4189728"/>
            <a:chExt cx="6069592" cy="1811786"/>
          </a:xfrm>
        </p:grpSpPr>
        <p:grpSp>
          <p:nvGrpSpPr>
            <p:cNvPr id="70" name="Agrupar 69"/>
            <p:cNvGrpSpPr/>
            <p:nvPr/>
          </p:nvGrpSpPr>
          <p:grpSpPr>
            <a:xfrm>
              <a:off x="6038693" y="4189728"/>
              <a:ext cx="6069592" cy="1811786"/>
              <a:chOff x="6038693" y="4189728"/>
              <a:chExt cx="6069592" cy="1811786"/>
            </a:xfrm>
          </p:grpSpPr>
          <p:sp>
            <p:nvSpPr>
              <p:cNvPr id="72" name="Retângulo Arredondado 71"/>
              <p:cNvSpPr/>
              <p:nvPr/>
            </p:nvSpPr>
            <p:spPr>
              <a:xfrm>
                <a:off x="6038693" y="4653975"/>
                <a:ext cx="1634067" cy="76199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 smtClean="0">
                    <a:solidFill>
                      <a:schemeClr val="tx2"/>
                    </a:solidFill>
                  </a:rPr>
                  <a:t>Instância de serviço 1</a:t>
                </a:r>
                <a:endParaRPr lang="pt-BR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3" name="Seta para Cima 72"/>
              <p:cNvSpPr/>
              <p:nvPr/>
            </p:nvSpPr>
            <p:spPr>
              <a:xfrm>
                <a:off x="6148703" y="4189728"/>
                <a:ext cx="279400" cy="448735"/>
              </a:xfrm>
              <a:prstGeom prst="up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4" name="Retângulo 73"/>
              <p:cNvSpPr/>
              <p:nvPr/>
            </p:nvSpPr>
            <p:spPr>
              <a:xfrm>
                <a:off x="8467240" y="4503719"/>
                <a:ext cx="3610083" cy="149779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5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584907" y="5019837"/>
                <a:ext cx="1596833" cy="36017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76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912425" y="5088004"/>
                <a:ext cx="1269319" cy="26161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1100" dirty="0" err="1"/>
                  <a:t>a</a:t>
                </a:r>
                <a:r>
                  <a:rPr lang="pt-BR" sz="1100" dirty="0" err="1" smtClean="0"/>
                  <a:t>bc.group_a</a:t>
                </a:r>
                <a:endParaRPr lang="pt-BR" sz="1100" dirty="0" smtClean="0"/>
              </a:p>
            </p:txBody>
          </p:sp>
          <p:pic>
            <p:nvPicPr>
              <p:cNvPr id="77" name="Imagem 7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8666950" y="5098674"/>
                <a:ext cx="281336" cy="2813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</p:pic>
          <p:sp>
            <p:nvSpPr>
              <p:cNvPr id="78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0299406" y="5011947"/>
                <a:ext cx="1596833" cy="36017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79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626924" y="5080114"/>
                <a:ext cx="1269319" cy="26161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1100" dirty="0" err="1" smtClean="0"/>
                  <a:t>abc.group_b</a:t>
                </a:r>
                <a:endParaRPr lang="pt-BR" sz="1100" dirty="0" smtClean="0"/>
              </a:p>
            </p:txBody>
          </p:sp>
          <p:pic>
            <p:nvPicPr>
              <p:cNvPr id="80" name="Imagem 7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0381449" y="5090784"/>
                <a:ext cx="281336" cy="2813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</p:pic>
          <p:sp>
            <p:nvSpPr>
              <p:cNvPr id="81" name="Seta para a Esquerda 80"/>
              <p:cNvSpPr/>
              <p:nvPr/>
            </p:nvSpPr>
            <p:spPr>
              <a:xfrm rot="10800000">
                <a:off x="7694452" y="4943205"/>
                <a:ext cx="772788" cy="227682"/>
              </a:xfrm>
              <a:prstGeom prst="leftArrow">
                <a:avLst/>
              </a:prstGeom>
              <a:solidFill>
                <a:srgbClr val="FFFF00"/>
              </a:solidFill>
              <a:ln>
                <a:solidFill>
                  <a:srgbClr val="CCCC00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2" name="CaixaDeTexto 81"/>
              <p:cNvSpPr txBox="1"/>
              <p:nvPr/>
            </p:nvSpPr>
            <p:spPr>
              <a:xfrm>
                <a:off x="10559463" y="4514917"/>
                <a:ext cx="15488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200" dirty="0" smtClean="0"/>
                  <a:t>Controle de acesso</a:t>
                </a:r>
                <a:endParaRPr lang="pt-BR" sz="1200" dirty="0"/>
              </a:p>
            </p:txBody>
          </p:sp>
          <p:sp>
            <p:nvSpPr>
              <p:cNvPr id="83" name="Retângulo 82"/>
              <p:cNvSpPr/>
              <p:nvPr/>
            </p:nvSpPr>
            <p:spPr>
              <a:xfrm>
                <a:off x="8607897" y="4672954"/>
                <a:ext cx="153909" cy="144874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4" name="CaixaDeTexto 83"/>
              <p:cNvSpPr txBox="1"/>
              <p:nvPr/>
            </p:nvSpPr>
            <p:spPr>
              <a:xfrm>
                <a:off x="8761806" y="4635931"/>
                <a:ext cx="153760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900" dirty="0" smtClean="0"/>
                  <a:t>Herdar controle de acesso</a:t>
                </a:r>
                <a:endParaRPr lang="pt-BR" sz="900" dirty="0"/>
              </a:p>
            </p:txBody>
          </p:sp>
          <p:sp>
            <p:nvSpPr>
              <p:cNvPr id="85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584903" y="5489599"/>
                <a:ext cx="1596833" cy="36017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86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912421" y="5557766"/>
                <a:ext cx="1269319" cy="26161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1100" dirty="0" err="1" smtClean="0"/>
                  <a:t>abc.group_c</a:t>
                </a:r>
                <a:endParaRPr lang="pt-BR" sz="1100" dirty="0" smtClean="0"/>
              </a:p>
            </p:txBody>
          </p:sp>
          <p:pic>
            <p:nvPicPr>
              <p:cNvPr id="87" name="Imagem 8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8666946" y="5568436"/>
                <a:ext cx="281336" cy="2813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</p:pic>
        </p:grpSp>
        <p:pic>
          <p:nvPicPr>
            <p:cNvPr id="71" name="Imagem 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1962" y="4612016"/>
              <a:ext cx="171768" cy="196618"/>
            </a:xfrm>
            <a:prstGeom prst="rect">
              <a:avLst/>
            </a:prstGeom>
          </p:spPr>
        </p:pic>
      </p:grpSp>
      <p:grpSp>
        <p:nvGrpSpPr>
          <p:cNvPr id="88" name="Agrupar 87"/>
          <p:cNvGrpSpPr/>
          <p:nvPr/>
        </p:nvGrpSpPr>
        <p:grpSpPr>
          <a:xfrm>
            <a:off x="6847362" y="1511011"/>
            <a:ext cx="4438716" cy="1256164"/>
            <a:chOff x="6069058" y="1608668"/>
            <a:chExt cx="4438716" cy="1256164"/>
          </a:xfrm>
        </p:grpSpPr>
        <p:sp>
          <p:nvSpPr>
            <p:cNvPr id="89" name="Retângulo 88"/>
            <p:cNvSpPr/>
            <p:nvPr/>
          </p:nvSpPr>
          <p:spPr>
            <a:xfrm>
              <a:off x="6868547" y="1608668"/>
              <a:ext cx="3557182" cy="1256164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0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6980221" y="1962176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91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7307739" y="2030343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/>
                <a:t>a</a:t>
              </a:r>
              <a:r>
                <a:rPr lang="pt-BR" sz="1100" dirty="0" err="1" smtClean="0"/>
                <a:t>bc.group_a</a:t>
              </a:r>
              <a:endParaRPr lang="pt-BR" sz="1100" dirty="0" smtClean="0"/>
            </a:p>
          </p:txBody>
        </p:sp>
        <p:pic>
          <p:nvPicPr>
            <p:cNvPr id="92" name="Imagem 9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062264" y="2041013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  <p:sp>
          <p:nvSpPr>
            <p:cNvPr id="93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8694720" y="1954286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94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9022238" y="2022453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 smtClean="0"/>
                <a:t>abc.group_b</a:t>
              </a:r>
              <a:endParaRPr lang="pt-BR" sz="1100" dirty="0" smtClean="0"/>
            </a:p>
          </p:txBody>
        </p:sp>
        <p:pic>
          <p:nvPicPr>
            <p:cNvPr id="95" name="Imagem 9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776763" y="2033123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  <p:sp>
          <p:nvSpPr>
            <p:cNvPr id="96" name="Seta para a Esquerda 95"/>
            <p:cNvSpPr/>
            <p:nvPr/>
          </p:nvSpPr>
          <p:spPr>
            <a:xfrm rot="10800000">
              <a:off x="6069058" y="2434136"/>
              <a:ext cx="772788" cy="227682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7" name="CaixaDeTexto 96"/>
            <p:cNvSpPr txBox="1"/>
            <p:nvPr/>
          </p:nvSpPr>
          <p:spPr>
            <a:xfrm>
              <a:off x="8958952" y="1655119"/>
              <a:ext cx="15488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Controle de acesso</a:t>
              </a:r>
              <a:endParaRPr lang="pt-BR" sz="1200" dirty="0"/>
            </a:p>
          </p:txBody>
        </p:sp>
      </p:grpSp>
      <p:pic>
        <p:nvPicPr>
          <p:cNvPr id="98" name="Imagem 9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48" y="3783324"/>
            <a:ext cx="171768" cy="196618"/>
          </a:xfrm>
          <a:prstGeom prst="rect">
            <a:avLst/>
          </a:prstGeom>
        </p:spPr>
      </p:pic>
      <p:grpSp>
        <p:nvGrpSpPr>
          <p:cNvPr id="99" name="Agrupar 98"/>
          <p:cNvGrpSpPr/>
          <p:nvPr/>
        </p:nvGrpSpPr>
        <p:grpSpPr>
          <a:xfrm>
            <a:off x="80414" y="5153315"/>
            <a:ext cx="5938382" cy="1441265"/>
            <a:chOff x="18268" y="5250972"/>
            <a:chExt cx="5938382" cy="1441265"/>
          </a:xfrm>
        </p:grpSpPr>
        <p:sp>
          <p:nvSpPr>
            <p:cNvPr id="100" name="Retângulo Arredondado 99"/>
            <p:cNvSpPr/>
            <p:nvPr/>
          </p:nvSpPr>
          <p:spPr>
            <a:xfrm>
              <a:off x="4322583" y="5899913"/>
              <a:ext cx="1634067" cy="761999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Página 1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sp>
          <p:nvSpPr>
            <p:cNvPr id="101" name="Seta para Cima 100"/>
            <p:cNvSpPr/>
            <p:nvPr/>
          </p:nvSpPr>
          <p:spPr>
            <a:xfrm>
              <a:off x="5011104" y="5443044"/>
              <a:ext cx="279400" cy="448735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2" name="Retângulo 101"/>
            <p:cNvSpPr/>
            <p:nvPr/>
          </p:nvSpPr>
          <p:spPr>
            <a:xfrm>
              <a:off x="18268" y="5250972"/>
              <a:ext cx="3516929" cy="144126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3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135935" y="5767090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104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463453" y="5835257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/>
                <a:t>a</a:t>
              </a:r>
              <a:r>
                <a:rPr lang="pt-BR" sz="1100" dirty="0" err="1" smtClean="0"/>
                <a:t>bc.group_a</a:t>
              </a:r>
              <a:endParaRPr lang="pt-BR" sz="1100" dirty="0" smtClean="0"/>
            </a:p>
          </p:txBody>
        </p:sp>
        <p:pic>
          <p:nvPicPr>
            <p:cNvPr id="105" name="Imagem 10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17978" y="5845927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  <p:sp>
          <p:nvSpPr>
            <p:cNvPr id="106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1850434" y="5759200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107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2177952" y="5827367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 smtClean="0"/>
                <a:t>abc.group_b</a:t>
              </a:r>
              <a:endParaRPr lang="pt-BR" sz="1100" dirty="0" smtClean="0"/>
            </a:p>
          </p:txBody>
        </p:sp>
        <p:pic>
          <p:nvPicPr>
            <p:cNvPr id="108" name="Imagem 10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32477" y="5838037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  <p:sp>
          <p:nvSpPr>
            <p:cNvPr id="109" name="Seta para a Esquerda 108"/>
            <p:cNvSpPr/>
            <p:nvPr/>
          </p:nvSpPr>
          <p:spPr>
            <a:xfrm>
              <a:off x="3549795" y="6161489"/>
              <a:ext cx="772788" cy="227682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0" name="CaixaDeTexto 109"/>
            <p:cNvSpPr txBox="1"/>
            <p:nvPr/>
          </p:nvSpPr>
          <p:spPr>
            <a:xfrm>
              <a:off x="2068199" y="5271110"/>
              <a:ext cx="15488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Controle de acesso</a:t>
              </a:r>
              <a:endParaRPr lang="pt-BR" sz="1200" dirty="0"/>
            </a:p>
          </p:txBody>
        </p:sp>
        <p:sp>
          <p:nvSpPr>
            <p:cNvPr id="111" name="Retângulo 110"/>
            <p:cNvSpPr/>
            <p:nvPr/>
          </p:nvSpPr>
          <p:spPr>
            <a:xfrm>
              <a:off x="158925" y="5420207"/>
              <a:ext cx="153909" cy="14487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2" name="CaixaDeTexto 111"/>
            <p:cNvSpPr txBox="1"/>
            <p:nvPr/>
          </p:nvSpPr>
          <p:spPr>
            <a:xfrm>
              <a:off x="312834" y="5383184"/>
              <a:ext cx="153760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900" dirty="0" smtClean="0"/>
                <a:t>Herdar controle de acesso</a:t>
              </a:r>
              <a:endParaRPr lang="pt-BR" sz="900" dirty="0"/>
            </a:p>
          </p:txBody>
        </p:sp>
        <p:sp>
          <p:nvSpPr>
            <p:cNvPr id="113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135931" y="6236852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114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463449" y="6305019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 smtClean="0"/>
                <a:t>abc.group_c</a:t>
              </a:r>
              <a:endParaRPr lang="pt-BR" sz="1100" dirty="0" smtClean="0"/>
            </a:p>
          </p:txBody>
        </p:sp>
        <p:pic>
          <p:nvPicPr>
            <p:cNvPr id="115" name="Imagem 1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17974" y="6315689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</p:grpSp>
      <p:pic>
        <p:nvPicPr>
          <p:cNvPr id="116" name="Imagem 1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36" y="5261612"/>
            <a:ext cx="171768" cy="196618"/>
          </a:xfrm>
          <a:prstGeom prst="rect">
            <a:avLst/>
          </a:prstGeom>
        </p:spPr>
      </p:pic>
      <p:grpSp>
        <p:nvGrpSpPr>
          <p:cNvPr id="117" name="Agrupar 116"/>
          <p:cNvGrpSpPr/>
          <p:nvPr/>
        </p:nvGrpSpPr>
        <p:grpSpPr>
          <a:xfrm>
            <a:off x="7766914" y="2307624"/>
            <a:ext cx="1596837" cy="360173"/>
            <a:chOff x="7704768" y="2405281"/>
            <a:chExt cx="1596837" cy="360173"/>
          </a:xfrm>
        </p:grpSpPr>
        <p:sp>
          <p:nvSpPr>
            <p:cNvPr id="118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7704768" y="2405281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119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8032286" y="2473448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 smtClean="0"/>
                <a:t>abc.group_d</a:t>
              </a:r>
              <a:endParaRPr lang="pt-BR" sz="1100" dirty="0" smtClean="0"/>
            </a:p>
          </p:txBody>
        </p:sp>
        <p:pic>
          <p:nvPicPr>
            <p:cNvPr id="120" name="Imagem 1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786811" y="2484118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</p:grpSp>
      <p:grpSp>
        <p:nvGrpSpPr>
          <p:cNvPr id="121" name="Agrupar 120"/>
          <p:cNvGrpSpPr/>
          <p:nvPr/>
        </p:nvGrpSpPr>
        <p:grpSpPr>
          <a:xfrm>
            <a:off x="10361552" y="5375561"/>
            <a:ext cx="1596837" cy="360173"/>
            <a:chOff x="10299406" y="5473218"/>
            <a:chExt cx="1596837" cy="360173"/>
          </a:xfrm>
        </p:grpSpPr>
        <p:sp>
          <p:nvSpPr>
            <p:cNvPr id="122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10299406" y="5473218"/>
              <a:ext cx="1596833" cy="36017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CC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123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10626924" y="5541385"/>
              <a:ext cx="1269319" cy="2616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sz="1100" dirty="0" err="1" smtClean="0"/>
                <a:t>abc.group_d</a:t>
              </a:r>
              <a:endParaRPr lang="pt-BR" sz="1100" dirty="0" smtClean="0"/>
            </a:p>
          </p:txBody>
        </p:sp>
        <p:pic>
          <p:nvPicPr>
            <p:cNvPr id="124" name="Imagem 1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381449" y="5552055"/>
              <a:ext cx="281336" cy="281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</p:pic>
      </p:grpSp>
      <p:sp>
        <p:nvSpPr>
          <p:cNvPr id="125" name="Seta para Baixo 124"/>
          <p:cNvSpPr/>
          <p:nvPr/>
        </p:nvSpPr>
        <p:spPr>
          <a:xfrm>
            <a:off x="142536" y="2964267"/>
            <a:ext cx="307546" cy="775041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24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</p:bld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143</Words>
  <Application>Microsoft Office PowerPoint</Application>
  <PresentationFormat>Widescreen</PresentationFormat>
  <Paragraphs>49</Paragraphs>
  <Slides>3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Open Sans</vt:lpstr>
      <vt:lpstr>LumisXP</vt:lpstr>
      <vt:lpstr>Controle de acesso</vt:lpstr>
      <vt:lpstr>Controle de acesso</vt:lpstr>
      <vt:lpstr>Herança de componente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4</cp:revision>
  <dcterms:created xsi:type="dcterms:W3CDTF">2021-11-26T20:26:05Z</dcterms:created>
  <dcterms:modified xsi:type="dcterms:W3CDTF">2025-01-06T20:03:55Z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