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65" r:id="rId6"/>
    <p:sldId id="267" r:id="rId7"/>
    <p:sldId id="259" r:id="rId8"/>
    <p:sldId id="260" r:id="rId9"/>
    <p:sldId id="261" r:id="rId10"/>
  </p:sldIdLst>
  <p:sldSz cx="12192000" cy="6858000"/>
  <p:notesSz cx="7559675" cy="10691813"/>
  <p:embeddedFontLst>
    <p:embeddedFont>
      <p:font typeface="Open Sa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378"/>
    <a:srgbClr val="1C6B2B"/>
    <a:srgbClr val="851E4E"/>
    <a:srgbClr val="EDEDED"/>
    <a:srgbClr val="000000"/>
    <a:srgbClr val="23733C"/>
    <a:srgbClr val="145C46"/>
    <a:srgbClr val="328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err="1" smtClean="0">
                <a:latin typeface="Open Sans"/>
                <a:ea typeface="Open Sans"/>
                <a:cs typeface="Open Sans"/>
                <a:sym typeface="Open Sans"/>
              </a:rPr>
              <a:t>URLs</a:t>
            </a: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amigáveis e Web </a:t>
            </a:r>
            <a:r>
              <a:rPr lang="pt-BR" sz="2500" dirty="0" err="1" smtClean="0">
                <a:latin typeface="Open Sans"/>
                <a:ea typeface="Open Sans"/>
                <a:cs typeface="Open Sans"/>
                <a:sym typeface="Open Sans"/>
              </a:rPr>
              <a:t>Resources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Web </a:t>
            </a:r>
            <a:r>
              <a:rPr lang="pt-BR" dirty="0" err="1"/>
              <a:t>Resources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968" y="1717321"/>
            <a:ext cx="8336764" cy="415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Geração de Web </a:t>
            </a:r>
            <a:r>
              <a:rPr lang="pt-BR" dirty="0" err="1"/>
              <a:t>Resources</a:t>
            </a:r>
            <a:endParaRPr lang="pt-BR" dirty="0"/>
          </a:p>
        </p:txBody>
      </p:sp>
      <p:sp>
        <p:nvSpPr>
          <p:cNvPr id="4" name="Fluxograma: Processo 3"/>
          <p:cNvSpPr/>
          <p:nvPr/>
        </p:nvSpPr>
        <p:spPr>
          <a:xfrm>
            <a:off x="4420975" y="2883521"/>
            <a:ext cx="3190875" cy="344842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Fluxograma: Processo 4"/>
          <p:cNvSpPr/>
          <p:nvPr/>
        </p:nvSpPr>
        <p:spPr>
          <a:xfrm>
            <a:off x="4516225" y="3021863"/>
            <a:ext cx="685800" cy="35934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reto 5"/>
          <p:cNvCxnSpPr/>
          <p:nvPr/>
        </p:nvCxnSpPr>
        <p:spPr>
          <a:xfrm>
            <a:off x="4516225" y="3021863"/>
            <a:ext cx="685800" cy="3593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>
          <a:xfrm flipV="1">
            <a:off x="4516225" y="3021863"/>
            <a:ext cx="685800" cy="3593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Agrupar 7"/>
          <p:cNvGrpSpPr/>
          <p:nvPr/>
        </p:nvGrpSpPr>
        <p:grpSpPr>
          <a:xfrm>
            <a:off x="4523451" y="3625265"/>
            <a:ext cx="2965097" cy="597874"/>
            <a:chOff x="6335110" y="2305050"/>
            <a:chExt cx="2151665" cy="359346"/>
          </a:xfrm>
        </p:grpSpPr>
        <p:sp>
          <p:nvSpPr>
            <p:cNvPr id="9" name="Fluxograma: Processo 8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Agrupar 11"/>
          <p:cNvGrpSpPr/>
          <p:nvPr/>
        </p:nvGrpSpPr>
        <p:grpSpPr>
          <a:xfrm>
            <a:off x="4516225" y="5844587"/>
            <a:ext cx="2990850" cy="359346"/>
            <a:chOff x="6335110" y="2305050"/>
            <a:chExt cx="2151665" cy="359346"/>
          </a:xfrm>
        </p:grpSpPr>
        <p:sp>
          <p:nvSpPr>
            <p:cNvPr id="13" name="Fluxograma: Processo 12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4" name="Conector reto 13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aixaDeTexto 15"/>
          <p:cNvSpPr txBox="1"/>
          <p:nvPr/>
        </p:nvSpPr>
        <p:spPr>
          <a:xfrm>
            <a:off x="4523451" y="4594759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Principais notícias</a:t>
            </a:r>
            <a:endParaRPr lang="pt-BR" sz="1200" dirty="0"/>
          </a:p>
        </p:txBody>
      </p:sp>
      <p:sp>
        <p:nvSpPr>
          <p:cNvPr id="17" name="Fluxograma: Processo 16"/>
          <p:cNvSpPr/>
          <p:nvPr/>
        </p:nvSpPr>
        <p:spPr>
          <a:xfrm>
            <a:off x="4728490" y="4904011"/>
            <a:ext cx="947069" cy="217604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A</a:t>
            </a:r>
            <a:endParaRPr lang="pt-BR" sz="1200" dirty="0"/>
          </a:p>
        </p:txBody>
      </p:sp>
      <p:sp>
        <p:nvSpPr>
          <p:cNvPr id="18" name="Fluxograma: Processo 17"/>
          <p:cNvSpPr/>
          <p:nvPr/>
        </p:nvSpPr>
        <p:spPr>
          <a:xfrm>
            <a:off x="4728489" y="5202208"/>
            <a:ext cx="947069" cy="217604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B</a:t>
            </a:r>
            <a:endParaRPr lang="pt-BR" sz="12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016412" y="4594817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Principais posts</a:t>
            </a:r>
            <a:endParaRPr lang="pt-BR" sz="1200" dirty="0"/>
          </a:p>
        </p:txBody>
      </p:sp>
      <p:sp>
        <p:nvSpPr>
          <p:cNvPr id="20" name="Fluxograma: Processo 19"/>
          <p:cNvSpPr/>
          <p:nvPr/>
        </p:nvSpPr>
        <p:spPr>
          <a:xfrm>
            <a:off x="6191415" y="4897831"/>
            <a:ext cx="947069" cy="217604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2"/>
                </a:solidFill>
              </a:rPr>
              <a:t>Post A</a:t>
            </a:r>
            <a:endParaRPr lang="pt-BR" sz="1200" dirty="0">
              <a:solidFill>
                <a:schemeClr val="tx2"/>
              </a:solidFill>
            </a:endParaRPr>
          </a:p>
        </p:txBody>
      </p:sp>
      <p:sp>
        <p:nvSpPr>
          <p:cNvPr id="21" name="Fluxograma: Processo 20"/>
          <p:cNvSpPr/>
          <p:nvPr/>
        </p:nvSpPr>
        <p:spPr>
          <a:xfrm>
            <a:off x="6191414" y="5196028"/>
            <a:ext cx="947069" cy="217604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2"/>
                </a:solidFill>
              </a:rPr>
              <a:t>Post B</a:t>
            </a:r>
            <a:endParaRPr lang="pt-BR" sz="1200" dirty="0">
              <a:solidFill>
                <a:schemeClr val="tx2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810460" y="303105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Notícias</a:t>
            </a:r>
            <a:endParaRPr lang="pt-BR" sz="1200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6510676" y="303105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Blog</a:t>
            </a:r>
            <a:endParaRPr lang="pt-BR" sz="12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5308809" y="303105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Home</a:t>
            </a:r>
            <a:endParaRPr lang="pt-BR" sz="12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6912780" y="3033891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Contato</a:t>
            </a:r>
            <a:endParaRPr lang="pt-BR" sz="1200" dirty="0"/>
          </a:p>
        </p:txBody>
      </p:sp>
      <p:grpSp>
        <p:nvGrpSpPr>
          <p:cNvPr id="26" name="Agrupar 25"/>
          <p:cNvGrpSpPr/>
          <p:nvPr/>
        </p:nvGrpSpPr>
        <p:grpSpPr>
          <a:xfrm>
            <a:off x="430823" y="2370337"/>
            <a:ext cx="4877986" cy="799216"/>
            <a:chOff x="430823" y="2370337"/>
            <a:chExt cx="4877986" cy="799216"/>
          </a:xfrm>
          <a:solidFill>
            <a:srgbClr val="2B3A3C"/>
          </a:solidFill>
        </p:grpSpPr>
        <p:sp>
          <p:nvSpPr>
            <p:cNvPr id="27" name="Retângulo 26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29" name="Conector de Seta Reta 28"/>
            <p:cNvCxnSpPr>
              <a:stCxn id="27" idx="3"/>
              <a:endCxn id="28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de Seta Reta 29"/>
            <p:cNvCxnSpPr>
              <a:stCxn id="24" idx="1"/>
            </p:cNvCxnSpPr>
            <p:nvPr/>
          </p:nvCxnSpPr>
          <p:spPr>
            <a:xfrm flipH="1" flipV="1">
              <a:off x="911377" y="2700603"/>
              <a:ext cx="4397432" cy="468950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Agrupar 30"/>
          <p:cNvGrpSpPr/>
          <p:nvPr/>
        </p:nvGrpSpPr>
        <p:grpSpPr>
          <a:xfrm>
            <a:off x="2955231" y="2205821"/>
            <a:ext cx="3224882" cy="825231"/>
            <a:chOff x="430823" y="2370337"/>
            <a:chExt cx="3224882" cy="825231"/>
          </a:xfrm>
          <a:solidFill>
            <a:srgbClr val="2B3A3C"/>
          </a:solidFill>
        </p:grpSpPr>
        <p:sp>
          <p:nvSpPr>
            <p:cNvPr id="32" name="Retângulo 31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33" name="Retângulo 32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34" name="Conector de Seta Reta 33"/>
            <p:cNvCxnSpPr>
              <a:stCxn id="32" idx="3"/>
              <a:endCxn id="33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de Seta Reta 34"/>
            <p:cNvCxnSpPr>
              <a:stCxn id="22" idx="0"/>
            </p:cNvCxnSpPr>
            <p:nvPr/>
          </p:nvCxnSpPr>
          <p:spPr>
            <a:xfrm flipH="1" flipV="1">
              <a:off x="911377" y="2700603"/>
              <a:ext cx="2744328" cy="494965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Agrupar 35"/>
          <p:cNvGrpSpPr/>
          <p:nvPr/>
        </p:nvGrpSpPr>
        <p:grpSpPr>
          <a:xfrm>
            <a:off x="5522694" y="2198588"/>
            <a:ext cx="2353801" cy="832464"/>
            <a:chOff x="430823" y="2370337"/>
            <a:chExt cx="2353801" cy="832464"/>
          </a:xfrm>
          <a:solidFill>
            <a:srgbClr val="2B3A3C"/>
          </a:solidFill>
        </p:grpSpPr>
        <p:sp>
          <p:nvSpPr>
            <p:cNvPr id="37" name="Retângulo 36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38" name="Retângulo 37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39" name="Conector de Seta Reta 38"/>
            <p:cNvCxnSpPr>
              <a:stCxn id="37" idx="3"/>
              <a:endCxn id="38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de Seta Reta 39"/>
            <p:cNvCxnSpPr>
              <a:stCxn id="23" idx="0"/>
            </p:cNvCxnSpPr>
            <p:nvPr/>
          </p:nvCxnSpPr>
          <p:spPr>
            <a:xfrm flipH="1" flipV="1">
              <a:off x="911377" y="2700603"/>
              <a:ext cx="752848" cy="502198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Agrupar 40"/>
          <p:cNvGrpSpPr/>
          <p:nvPr/>
        </p:nvGrpSpPr>
        <p:grpSpPr>
          <a:xfrm>
            <a:off x="7273616" y="2634593"/>
            <a:ext cx="2884823" cy="399298"/>
            <a:chOff x="-100199" y="2370337"/>
            <a:chExt cx="2884823" cy="399298"/>
          </a:xfrm>
          <a:solidFill>
            <a:srgbClr val="2B3A3C"/>
          </a:solidFill>
        </p:grpSpPr>
        <p:sp>
          <p:nvSpPr>
            <p:cNvPr id="42" name="Retângulo 41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44" name="Conector de Seta Reta 43"/>
            <p:cNvCxnSpPr>
              <a:stCxn id="42" idx="3"/>
              <a:endCxn id="43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/>
            <p:cNvCxnSpPr>
              <a:stCxn id="25" idx="0"/>
            </p:cNvCxnSpPr>
            <p:nvPr/>
          </p:nvCxnSpPr>
          <p:spPr>
            <a:xfrm flipV="1">
              <a:off x="-100199" y="2700603"/>
              <a:ext cx="1011576" cy="69032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Agrupar 45"/>
          <p:cNvGrpSpPr/>
          <p:nvPr/>
        </p:nvGrpSpPr>
        <p:grpSpPr>
          <a:xfrm>
            <a:off x="1784608" y="4242798"/>
            <a:ext cx="2943882" cy="770015"/>
            <a:chOff x="430823" y="2370337"/>
            <a:chExt cx="2943882" cy="770015"/>
          </a:xfrm>
          <a:solidFill>
            <a:srgbClr val="2B3A3C"/>
          </a:solidFill>
        </p:grpSpPr>
        <p:sp>
          <p:nvSpPr>
            <p:cNvPr id="47" name="Retângulo 46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48" name="Retângulo 47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49" name="Conector de Seta Reta 48"/>
            <p:cNvCxnSpPr>
              <a:stCxn id="47" idx="3"/>
              <a:endCxn id="48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de Seta Reta 49"/>
            <p:cNvCxnSpPr>
              <a:stCxn id="17" idx="1"/>
            </p:cNvCxnSpPr>
            <p:nvPr/>
          </p:nvCxnSpPr>
          <p:spPr>
            <a:xfrm flipH="1" flipV="1">
              <a:off x="911377" y="2700604"/>
              <a:ext cx="2463328" cy="439748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Agrupar 50"/>
          <p:cNvGrpSpPr/>
          <p:nvPr/>
        </p:nvGrpSpPr>
        <p:grpSpPr>
          <a:xfrm>
            <a:off x="1786001" y="5311010"/>
            <a:ext cx="2942488" cy="497545"/>
            <a:chOff x="1284350" y="2659065"/>
            <a:chExt cx="2942488" cy="497545"/>
          </a:xfrm>
          <a:solidFill>
            <a:srgbClr val="2B3A3C"/>
          </a:solidFill>
        </p:grpSpPr>
        <p:sp>
          <p:nvSpPr>
            <p:cNvPr id="52" name="Retângulo 51"/>
            <p:cNvSpPr/>
            <p:nvPr/>
          </p:nvSpPr>
          <p:spPr>
            <a:xfrm>
              <a:off x="1284350" y="2892840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53" name="Retângulo 52"/>
            <p:cNvSpPr/>
            <p:nvPr/>
          </p:nvSpPr>
          <p:spPr>
            <a:xfrm>
              <a:off x="2713452" y="2889998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54" name="Conector de Seta Reta 53"/>
            <p:cNvCxnSpPr>
              <a:stCxn id="52" idx="3"/>
              <a:endCxn id="53" idx="1"/>
            </p:cNvCxnSpPr>
            <p:nvPr/>
          </p:nvCxnSpPr>
          <p:spPr>
            <a:xfrm flipV="1">
              <a:off x="2245459" y="3021883"/>
              <a:ext cx="467993" cy="2842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de Seta Reta 54"/>
            <p:cNvCxnSpPr>
              <a:stCxn id="18" idx="1"/>
            </p:cNvCxnSpPr>
            <p:nvPr/>
          </p:nvCxnSpPr>
          <p:spPr>
            <a:xfrm flipH="1">
              <a:off x="1823946" y="2659065"/>
              <a:ext cx="2402892" cy="1647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Agrupar 55"/>
          <p:cNvGrpSpPr/>
          <p:nvPr/>
        </p:nvGrpSpPr>
        <p:grpSpPr>
          <a:xfrm>
            <a:off x="7138484" y="4244133"/>
            <a:ext cx="3453405" cy="762500"/>
            <a:chOff x="-668781" y="2370337"/>
            <a:chExt cx="3453405" cy="762500"/>
          </a:xfrm>
          <a:solidFill>
            <a:srgbClr val="2B3A3C"/>
          </a:solidFill>
        </p:grpSpPr>
        <p:sp>
          <p:nvSpPr>
            <p:cNvPr id="57" name="Retângulo 56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58" name="Retângulo 57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59" name="Conector de Seta Reta 58"/>
            <p:cNvCxnSpPr>
              <a:stCxn id="57" idx="3"/>
              <a:endCxn id="58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de Seta Reta 59"/>
            <p:cNvCxnSpPr>
              <a:stCxn id="20" idx="3"/>
            </p:cNvCxnSpPr>
            <p:nvPr/>
          </p:nvCxnSpPr>
          <p:spPr>
            <a:xfrm flipV="1">
              <a:off x="-668781" y="2700604"/>
              <a:ext cx="1580158" cy="432233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Agrupar 60"/>
          <p:cNvGrpSpPr/>
          <p:nvPr/>
        </p:nvGrpSpPr>
        <p:grpSpPr>
          <a:xfrm>
            <a:off x="7138483" y="5304830"/>
            <a:ext cx="3432096" cy="500049"/>
            <a:chOff x="-647472" y="2136974"/>
            <a:chExt cx="3432096" cy="500049"/>
          </a:xfrm>
          <a:solidFill>
            <a:srgbClr val="2B3A3C"/>
          </a:solidFill>
        </p:grpSpPr>
        <p:sp>
          <p:nvSpPr>
            <p:cNvPr id="62" name="Retângulo 61"/>
            <p:cNvSpPr/>
            <p:nvPr/>
          </p:nvSpPr>
          <p:spPr>
            <a:xfrm>
              <a:off x="430823" y="2370337"/>
              <a:ext cx="961109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dinâmica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63" name="Retângulo 62"/>
            <p:cNvSpPr/>
            <p:nvPr/>
          </p:nvSpPr>
          <p:spPr>
            <a:xfrm>
              <a:off x="1866570" y="2373253"/>
              <a:ext cx="918054" cy="26377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900" dirty="0" smtClean="0">
                  <a:solidFill>
                    <a:schemeClr val="tx2"/>
                  </a:solidFill>
                </a:rPr>
                <a:t>URL amigável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64" name="Conector de Seta Reta 63"/>
            <p:cNvCxnSpPr>
              <a:stCxn id="62" idx="3"/>
              <a:endCxn id="63" idx="1"/>
            </p:cNvCxnSpPr>
            <p:nvPr/>
          </p:nvCxnSpPr>
          <p:spPr>
            <a:xfrm>
              <a:off x="1391932" y="2502222"/>
              <a:ext cx="474638" cy="2916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de Seta Reta 64"/>
            <p:cNvCxnSpPr>
              <a:stCxn id="21" idx="3"/>
            </p:cNvCxnSpPr>
            <p:nvPr/>
          </p:nvCxnSpPr>
          <p:spPr>
            <a:xfrm>
              <a:off x="-647472" y="2136974"/>
              <a:ext cx="1558849" cy="165272"/>
            </a:xfrm>
            <a:prstGeom prst="straightConnector1">
              <a:avLst/>
            </a:prstGeom>
            <a:grpFill/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Retângulo 65"/>
          <p:cNvSpPr/>
          <p:nvPr/>
        </p:nvSpPr>
        <p:spPr>
          <a:xfrm>
            <a:off x="2046625" y="1828814"/>
            <a:ext cx="7955801" cy="92258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 smtClean="0">
                <a:solidFill>
                  <a:srgbClr val="000000"/>
                </a:solidFill>
              </a:rPr>
              <a:t>Exemplo</a:t>
            </a:r>
            <a:r>
              <a:rPr lang="pt-BR" sz="1100" b="1" dirty="0">
                <a:solidFill>
                  <a:srgbClr val="000000"/>
                </a:solidFill>
              </a:rPr>
              <a:t> </a:t>
            </a:r>
            <a:r>
              <a:rPr lang="pt-BR" sz="1100" b="1" dirty="0" smtClean="0">
                <a:solidFill>
                  <a:srgbClr val="000000"/>
                </a:solidFill>
              </a:rPr>
              <a:t>de </a:t>
            </a:r>
            <a:r>
              <a:rPr lang="pt-BR" sz="1100" b="1" dirty="0" err="1" smtClean="0">
                <a:solidFill>
                  <a:srgbClr val="000000"/>
                </a:solidFill>
              </a:rPr>
              <a:t>urls</a:t>
            </a:r>
            <a:r>
              <a:rPr lang="pt-BR" sz="1100" b="1" dirty="0" smtClean="0">
                <a:solidFill>
                  <a:srgbClr val="000000"/>
                </a:solidFill>
              </a:rPr>
              <a:t> dinâmicas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 smtClean="0">
                <a:solidFill>
                  <a:srgbClr val="000000"/>
                </a:solidFill>
              </a:rPr>
              <a:t>http://meuwebsite.com.br/main.jsp?</a:t>
            </a:r>
            <a:r>
              <a:rPr lang="pt-BR" sz="900" b="1" dirty="0" smtClean="0">
                <a:solidFill>
                  <a:srgbClr val="000000"/>
                </a:solidFill>
              </a:rPr>
              <a:t>lumPageId=</a:t>
            </a:r>
            <a:r>
              <a:rPr lang="pt-BR" sz="900" dirty="0" smtClean="0">
                <a:solidFill>
                  <a:srgbClr val="000000"/>
                </a:solidFill>
              </a:rPr>
              <a:t>2C9B008181A56A620181A6C3BF990A3E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>
                <a:solidFill>
                  <a:srgbClr val="000000"/>
                </a:solidFill>
              </a:rPr>
              <a:t>http://meuwebsite.com.br/</a:t>
            </a:r>
            <a:r>
              <a:rPr lang="pt-BR" sz="900" dirty="0" smtClean="0">
                <a:solidFill>
                  <a:srgbClr val="000000"/>
                </a:solidFill>
              </a:rPr>
              <a:t>/main.jsp?</a:t>
            </a:r>
            <a:r>
              <a:rPr lang="pt-BR" sz="900" b="1" dirty="0" smtClean="0">
                <a:solidFill>
                  <a:srgbClr val="000000"/>
                </a:solidFill>
              </a:rPr>
              <a:t>lumItemId=</a:t>
            </a:r>
            <a:r>
              <a:rPr lang="pt-BR" sz="900" dirty="0" smtClean="0">
                <a:solidFill>
                  <a:srgbClr val="000000"/>
                </a:solidFill>
              </a:rPr>
              <a:t>2C9B008181A56A620181A6C949060B18</a:t>
            </a:r>
            <a:r>
              <a:rPr lang="pt-BR" sz="900" b="1" dirty="0" smtClean="0">
                <a:solidFill>
                  <a:srgbClr val="000000"/>
                </a:solidFill>
              </a:rPr>
              <a:t>&amp;lumPageId=</a:t>
            </a:r>
            <a:r>
              <a:rPr lang="pt-BR" sz="900" dirty="0" smtClean="0">
                <a:solidFill>
                  <a:srgbClr val="000000"/>
                </a:solidFill>
              </a:rPr>
              <a:t>2C9B008181A56A620181A6C3BF990A3E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>
                <a:solidFill>
                  <a:srgbClr val="000000"/>
                </a:solidFill>
              </a:rPr>
              <a:t>http://</a:t>
            </a:r>
            <a:r>
              <a:rPr lang="pt-BR" sz="900" dirty="0" smtClean="0">
                <a:solidFill>
                  <a:srgbClr val="000000"/>
                </a:solidFill>
              </a:rPr>
              <a:t>meuwebsite.com.br/main.jsp?</a:t>
            </a:r>
            <a:r>
              <a:rPr lang="pt-BR" sz="900" b="1" dirty="0" smtClean="0">
                <a:solidFill>
                  <a:srgbClr val="000000"/>
                </a:solidFill>
              </a:rPr>
              <a:t>lumChannelId=</a:t>
            </a:r>
            <a:r>
              <a:rPr lang="pt-BR" sz="900" dirty="0" smtClean="0">
                <a:solidFill>
                  <a:srgbClr val="000000"/>
                </a:solidFill>
              </a:rPr>
              <a:t>2C9B008181A56A620181A6C39FD309F8</a:t>
            </a:r>
            <a:endParaRPr lang="pt-BR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1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Geração de Web </a:t>
            </a:r>
            <a:r>
              <a:rPr lang="pt-BR" dirty="0" err="1"/>
              <a:t>Resources</a:t>
            </a:r>
            <a:endParaRPr lang="pt-BR" dirty="0"/>
          </a:p>
        </p:txBody>
      </p:sp>
      <p:grpSp>
        <p:nvGrpSpPr>
          <p:cNvPr id="16" name="Agrupar 15"/>
          <p:cNvGrpSpPr/>
          <p:nvPr/>
        </p:nvGrpSpPr>
        <p:grpSpPr>
          <a:xfrm>
            <a:off x="204850" y="1395796"/>
            <a:ext cx="3213477" cy="3882610"/>
            <a:chOff x="196149" y="1415840"/>
            <a:chExt cx="3213477" cy="3882610"/>
          </a:xfrm>
        </p:grpSpPr>
        <p:sp>
          <p:nvSpPr>
            <p:cNvPr id="17" name="Fluxograma: Processo 16"/>
            <p:cNvSpPr/>
            <p:nvPr/>
          </p:nvSpPr>
          <p:spPr>
            <a:xfrm>
              <a:off x="196149" y="1850028"/>
              <a:ext cx="3190875" cy="344842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Fluxograma: Processo 17"/>
            <p:cNvSpPr/>
            <p:nvPr/>
          </p:nvSpPr>
          <p:spPr>
            <a:xfrm>
              <a:off x="291399" y="1988370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9" name="Conector reto 18"/>
            <p:cNvCxnSpPr/>
            <p:nvPr/>
          </p:nvCxnSpPr>
          <p:spPr>
            <a:xfrm>
              <a:off x="291399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 flipV="1">
              <a:off x="291399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Agrupar 20"/>
            <p:cNvGrpSpPr/>
            <p:nvPr/>
          </p:nvGrpSpPr>
          <p:grpSpPr>
            <a:xfrm>
              <a:off x="298625" y="2591772"/>
              <a:ext cx="2965097" cy="597874"/>
              <a:chOff x="6335110" y="2305050"/>
              <a:chExt cx="2151665" cy="359346"/>
            </a:xfrm>
          </p:grpSpPr>
          <p:sp>
            <p:nvSpPr>
              <p:cNvPr id="37" name="Fluxograma: Processo 36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38" name="Conector reto 37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Agrupar 21"/>
            <p:cNvGrpSpPr/>
            <p:nvPr/>
          </p:nvGrpSpPr>
          <p:grpSpPr>
            <a:xfrm>
              <a:off x="291399" y="4811094"/>
              <a:ext cx="2990850" cy="359346"/>
              <a:chOff x="6335110" y="2305050"/>
              <a:chExt cx="2151665" cy="359346"/>
            </a:xfrm>
          </p:grpSpPr>
          <p:sp>
            <p:nvSpPr>
              <p:cNvPr id="34" name="Fluxograma: Processo 33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35" name="Conector reto 34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CaixaDeTexto 22"/>
            <p:cNvSpPr txBox="1"/>
            <p:nvPr/>
          </p:nvSpPr>
          <p:spPr>
            <a:xfrm>
              <a:off x="298625" y="3561266"/>
              <a:ext cx="14205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Principais notícias</a:t>
              </a:r>
              <a:endParaRPr lang="pt-BR" sz="1200" dirty="0"/>
            </a:p>
          </p:txBody>
        </p:sp>
        <p:sp>
          <p:nvSpPr>
            <p:cNvPr id="24" name="Fluxograma: Processo 23"/>
            <p:cNvSpPr/>
            <p:nvPr/>
          </p:nvSpPr>
          <p:spPr>
            <a:xfrm>
              <a:off x="503664" y="3870518"/>
              <a:ext cx="947069" cy="217604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A</a:t>
              </a:r>
              <a:endParaRPr lang="pt-BR" sz="1200" dirty="0"/>
            </a:p>
          </p:txBody>
        </p:sp>
        <p:sp>
          <p:nvSpPr>
            <p:cNvPr id="25" name="Fluxograma: Processo 24"/>
            <p:cNvSpPr/>
            <p:nvPr/>
          </p:nvSpPr>
          <p:spPr>
            <a:xfrm>
              <a:off x="503663" y="4168715"/>
              <a:ext cx="947069" cy="217604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B</a:t>
              </a:r>
              <a:endParaRPr lang="pt-BR" sz="1200" dirty="0"/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1791586" y="3561324"/>
              <a:ext cx="12586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Principais posts</a:t>
              </a:r>
              <a:endParaRPr lang="pt-BR" sz="1200" dirty="0"/>
            </a:p>
          </p:txBody>
        </p:sp>
        <p:sp>
          <p:nvSpPr>
            <p:cNvPr id="27" name="Fluxograma: Processo 26"/>
            <p:cNvSpPr/>
            <p:nvPr/>
          </p:nvSpPr>
          <p:spPr>
            <a:xfrm>
              <a:off x="1966589" y="3864338"/>
              <a:ext cx="947069" cy="217604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A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28" name="Fluxograma: Processo 27"/>
            <p:cNvSpPr/>
            <p:nvPr/>
          </p:nvSpPr>
          <p:spPr>
            <a:xfrm>
              <a:off x="1966588" y="4162535"/>
              <a:ext cx="947069" cy="217604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B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1585634" y="1997559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Notícias</a:t>
              </a:r>
              <a:endParaRPr lang="pt-BR" sz="1200" dirty="0"/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2285850" y="1997559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Blog</a:t>
              </a:r>
              <a:endParaRPr lang="pt-BR" sz="1200" dirty="0"/>
            </a:p>
          </p:txBody>
        </p:sp>
        <p:sp>
          <p:nvSpPr>
            <p:cNvPr id="31" name="CaixaDeTexto 30"/>
            <p:cNvSpPr txBox="1"/>
            <p:nvPr/>
          </p:nvSpPr>
          <p:spPr>
            <a:xfrm>
              <a:off x="1083983" y="1997560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Home</a:t>
              </a:r>
              <a:endParaRPr lang="pt-BR" sz="1200" dirty="0"/>
            </a:p>
          </p:txBody>
        </p:sp>
        <p:sp>
          <p:nvSpPr>
            <p:cNvPr id="32" name="CaixaDeTexto 31"/>
            <p:cNvSpPr txBox="1"/>
            <p:nvPr/>
          </p:nvSpPr>
          <p:spPr>
            <a:xfrm>
              <a:off x="2687954" y="2000398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Contato</a:t>
              </a:r>
              <a:endParaRPr lang="pt-BR" sz="1200" dirty="0"/>
            </a:p>
          </p:txBody>
        </p:sp>
        <p:sp>
          <p:nvSpPr>
            <p:cNvPr id="33" name="CaixaDeTexto 32"/>
            <p:cNvSpPr txBox="1"/>
            <p:nvPr/>
          </p:nvSpPr>
          <p:spPr>
            <a:xfrm>
              <a:off x="1008916" y="1415840"/>
              <a:ext cx="1582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Página Home</a:t>
              </a:r>
              <a:endParaRPr lang="pt-BR" dirty="0"/>
            </a:p>
          </p:txBody>
        </p:sp>
      </p:grpSp>
      <p:grpSp>
        <p:nvGrpSpPr>
          <p:cNvPr id="40" name="Agrupar 39"/>
          <p:cNvGrpSpPr/>
          <p:nvPr/>
        </p:nvGrpSpPr>
        <p:grpSpPr>
          <a:xfrm>
            <a:off x="3447424" y="1414328"/>
            <a:ext cx="3213477" cy="3864078"/>
            <a:chOff x="3438723" y="1434372"/>
            <a:chExt cx="3213477" cy="3864078"/>
          </a:xfrm>
        </p:grpSpPr>
        <p:sp>
          <p:nvSpPr>
            <p:cNvPr id="41" name="Fluxograma: Processo 40"/>
            <p:cNvSpPr/>
            <p:nvPr/>
          </p:nvSpPr>
          <p:spPr>
            <a:xfrm>
              <a:off x="3438723" y="1850028"/>
              <a:ext cx="3190875" cy="344842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2" name="Fluxograma: Processo 41"/>
            <p:cNvSpPr/>
            <p:nvPr/>
          </p:nvSpPr>
          <p:spPr>
            <a:xfrm>
              <a:off x="3533973" y="1988370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3" name="Conector reto 42"/>
            <p:cNvCxnSpPr/>
            <p:nvPr/>
          </p:nvCxnSpPr>
          <p:spPr>
            <a:xfrm>
              <a:off x="3533973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to 43"/>
            <p:cNvCxnSpPr/>
            <p:nvPr/>
          </p:nvCxnSpPr>
          <p:spPr>
            <a:xfrm flipV="1">
              <a:off x="3533973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Agrupar 44"/>
            <p:cNvGrpSpPr/>
            <p:nvPr/>
          </p:nvGrpSpPr>
          <p:grpSpPr>
            <a:xfrm>
              <a:off x="3533973" y="4811094"/>
              <a:ext cx="2990850" cy="359346"/>
              <a:chOff x="6335110" y="2305050"/>
              <a:chExt cx="2151665" cy="359346"/>
            </a:xfrm>
          </p:grpSpPr>
          <p:sp>
            <p:nvSpPr>
              <p:cNvPr id="57" name="Fluxograma: Processo 56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58" name="Conector reto 57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ector reto 58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Fluxograma: Processo 45"/>
            <p:cNvSpPr/>
            <p:nvPr/>
          </p:nvSpPr>
          <p:spPr>
            <a:xfrm>
              <a:off x="3559726" y="2979902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A</a:t>
              </a:r>
              <a:endParaRPr lang="pt-BR" sz="1200" dirty="0"/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4828208" y="1997559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Notícias</a:t>
              </a:r>
              <a:endParaRPr lang="pt-BR" sz="1200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5528424" y="1997559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Blog</a:t>
              </a:r>
              <a:endParaRPr lang="pt-BR" sz="1200" dirty="0"/>
            </a:p>
          </p:txBody>
        </p:sp>
        <p:sp>
          <p:nvSpPr>
            <p:cNvPr id="49" name="CaixaDeTexto 48"/>
            <p:cNvSpPr txBox="1"/>
            <p:nvPr/>
          </p:nvSpPr>
          <p:spPr>
            <a:xfrm>
              <a:off x="4326557" y="1997560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Home</a:t>
              </a:r>
              <a:endParaRPr lang="pt-BR" sz="1200" dirty="0"/>
            </a:p>
          </p:txBody>
        </p:sp>
        <p:sp>
          <p:nvSpPr>
            <p:cNvPr id="50" name="CaixaDeTexto 49"/>
            <p:cNvSpPr txBox="1"/>
            <p:nvPr/>
          </p:nvSpPr>
          <p:spPr>
            <a:xfrm>
              <a:off x="5930528" y="2000398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Contato</a:t>
              </a:r>
              <a:endParaRPr lang="pt-BR" sz="1200" dirty="0"/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4110735" y="143437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Página Notícias</a:t>
              </a:r>
              <a:endParaRPr lang="pt-BR" dirty="0"/>
            </a:p>
          </p:txBody>
        </p:sp>
        <p:sp>
          <p:nvSpPr>
            <p:cNvPr id="52" name="CaixaDeTexto 51"/>
            <p:cNvSpPr txBox="1"/>
            <p:nvPr/>
          </p:nvSpPr>
          <p:spPr>
            <a:xfrm>
              <a:off x="3455160" y="2482214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Notícias</a:t>
              </a:r>
              <a:endParaRPr lang="pt-BR" dirty="0"/>
            </a:p>
          </p:txBody>
        </p:sp>
        <p:sp>
          <p:nvSpPr>
            <p:cNvPr id="53" name="Fluxograma: Processo 52"/>
            <p:cNvSpPr/>
            <p:nvPr/>
          </p:nvSpPr>
          <p:spPr>
            <a:xfrm>
              <a:off x="3558618" y="3344459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B</a:t>
              </a:r>
              <a:endParaRPr lang="pt-BR" sz="1200" dirty="0"/>
            </a:p>
          </p:txBody>
        </p:sp>
        <p:sp>
          <p:nvSpPr>
            <p:cNvPr id="54" name="Fluxograma: Processo 53"/>
            <p:cNvSpPr/>
            <p:nvPr/>
          </p:nvSpPr>
          <p:spPr>
            <a:xfrm>
              <a:off x="3558618" y="3710564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C</a:t>
              </a:r>
              <a:endParaRPr lang="pt-BR" sz="1200" dirty="0"/>
            </a:p>
          </p:txBody>
        </p:sp>
        <p:sp>
          <p:nvSpPr>
            <p:cNvPr id="55" name="Fluxograma: Processo 54"/>
            <p:cNvSpPr/>
            <p:nvPr/>
          </p:nvSpPr>
          <p:spPr>
            <a:xfrm>
              <a:off x="3563317" y="4064088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D</a:t>
              </a:r>
              <a:endParaRPr lang="pt-BR" sz="1200" dirty="0"/>
            </a:p>
          </p:txBody>
        </p:sp>
        <p:sp>
          <p:nvSpPr>
            <p:cNvPr id="56" name="Fluxograma: Processo 55"/>
            <p:cNvSpPr/>
            <p:nvPr/>
          </p:nvSpPr>
          <p:spPr>
            <a:xfrm>
              <a:off x="3572602" y="4417612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E</a:t>
              </a:r>
              <a:endParaRPr lang="pt-BR" sz="1200" dirty="0"/>
            </a:p>
          </p:txBody>
        </p:sp>
      </p:grpSp>
      <p:grpSp>
        <p:nvGrpSpPr>
          <p:cNvPr id="60" name="Agrupar 59"/>
          <p:cNvGrpSpPr/>
          <p:nvPr/>
        </p:nvGrpSpPr>
        <p:grpSpPr>
          <a:xfrm>
            <a:off x="6689998" y="1427016"/>
            <a:ext cx="3213477" cy="3851390"/>
            <a:chOff x="6681297" y="1447060"/>
            <a:chExt cx="3213477" cy="3851390"/>
          </a:xfrm>
        </p:grpSpPr>
        <p:sp>
          <p:nvSpPr>
            <p:cNvPr id="61" name="Fluxograma: Processo 60"/>
            <p:cNvSpPr/>
            <p:nvPr/>
          </p:nvSpPr>
          <p:spPr>
            <a:xfrm>
              <a:off x="6681297" y="1850028"/>
              <a:ext cx="3190875" cy="344842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2" name="Fluxograma: Processo 61"/>
            <p:cNvSpPr/>
            <p:nvPr/>
          </p:nvSpPr>
          <p:spPr>
            <a:xfrm>
              <a:off x="6776547" y="1988370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3" name="Conector reto 62"/>
            <p:cNvCxnSpPr/>
            <p:nvPr/>
          </p:nvCxnSpPr>
          <p:spPr>
            <a:xfrm>
              <a:off x="6776547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to 63"/>
            <p:cNvCxnSpPr/>
            <p:nvPr/>
          </p:nvCxnSpPr>
          <p:spPr>
            <a:xfrm flipV="1">
              <a:off x="6776547" y="1988370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Agrupar 64"/>
            <p:cNvGrpSpPr/>
            <p:nvPr/>
          </p:nvGrpSpPr>
          <p:grpSpPr>
            <a:xfrm>
              <a:off x="6776547" y="4811094"/>
              <a:ext cx="2990850" cy="359346"/>
              <a:chOff x="6335110" y="2305050"/>
              <a:chExt cx="2151665" cy="359346"/>
            </a:xfrm>
          </p:grpSpPr>
          <p:sp>
            <p:nvSpPr>
              <p:cNvPr id="77" name="Fluxograma: Processo 76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78" name="Conector reto 77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to 78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Fluxograma: Processo 65"/>
            <p:cNvSpPr/>
            <p:nvPr/>
          </p:nvSpPr>
          <p:spPr>
            <a:xfrm>
              <a:off x="6802300" y="2979902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A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67" name="CaixaDeTexto 66"/>
            <p:cNvSpPr txBox="1"/>
            <p:nvPr/>
          </p:nvSpPr>
          <p:spPr>
            <a:xfrm>
              <a:off x="8070782" y="1997559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Notícias</a:t>
              </a:r>
              <a:endParaRPr lang="pt-BR" sz="1200" dirty="0"/>
            </a:p>
          </p:txBody>
        </p:sp>
        <p:sp>
          <p:nvSpPr>
            <p:cNvPr id="68" name="CaixaDeTexto 67"/>
            <p:cNvSpPr txBox="1"/>
            <p:nvPr/>
          </p:nvSpPr>
          <p:spPr>
            <a:xfrm>
              <a:off x="8770998" y="1997559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Blog</a:t>
              </a:r>
              <a:endParaRPr lang="pt-BR" sz="1200" dirty="0"/>
            </a:p>
          </p:txBody>
        </p:sp>
        <p:sp>
          <p:nvSpPr>
            <p:cNvPr id="69" name="CaixaDeTexto 68"/>
            <p:cNvSpPr txBox="1"/>
            <p:nvPr/>
          </p:nvSpPr>
          <p:spPr>
            <a:xfrm>
              <a:off x="7569131" y="1997560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Home</a:t>
              </a:r>
              <a:endParaRPr lang="pt-BR" sz="1200" dirty="0"/>
            </a:p>
          </p:txBody>
        </p:sp>
        <p:sp>
          <p:nvSpPr>
            <p:cNvPr id="70" name="CaixaDeTexto 69"/>
            <p:cNvSpPr txBox="1"/>
            <p:nvPr/>
          </p:nvSpPr>
          <p:spPr>
            <a:xfrm>
              <a:off x="9173102" y="2000398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Contato</a:t>
              </a:r>
              <a:endParaRPr lang="pt-BR" sz="1200" dirty="0"/>
            </a:p>
          </p:txBody>
        </p:sp>
        <p:sp>
          <p:nvSpPr>
            <p:cNvPr id="71" name="CaixaDeTexto 70"/>
            <p:cNvSpPr txBox="1"/>
            <p:nvPr/>
          </p:nvSpPr>
          <p:spPr>
            <a:xfrm>
              <a:off x="7556566" y="1447060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Página Blog</a:t>
              </a:r>
              <a:endParaRPr lang="pt-BR" dirty="0"/>
            </a:p>
          </p:txBody>
        </p:sp>
        <p:sp>
          <p:nvSpPr>
            <p:cNvPr id="72" name="CaixaDeTexto 71"/>
            <p:cNvSpPr txBox="1"/>
            <p:nvPr/>
          </p:nvSpPr>
          <p:spPr>
            <a:xfrm>
              <a:off x="6697734" y="248221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Blog</a:t>
              </a:r>
              <a:endParaRPr lang="pt-BR" dirty="0"/>
            </a:p>
          </p:txBody>
        </p:sp>
        <p:sp>
          <p:nvSpPr>
            <p:cNvPr id="73" name="Fluxograma: Processo 72"/>
            <p:cNvSpPr/>
            <p:nvPr/>
          </p:nvSpPr>
          <p:spPr>
            <a:xfrm>
              <a:off x="6801192" y="3344459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B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74" name="Fluxograma: Processo 73"/>
            <p:cNvSpPr/>
            <p:nvPr/>
          </p:nvSpPr>
          <p:spPr>
            <a:xfrm>
              <a:off x="6801192" y="3710564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C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75" name="Fluxograma: Processo 74"/>
            <p:cNvSpPr/>
            <p:nvPr/>
          </p:nvSpPr>
          <p:spPr>
            <a:xfrm>
              <a:off x="6805891" y="4064088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D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sp>
          <p:nvSpPr>
            <p:cNvPr id="76" name="Fluxograma: Processo 75"/>
            <p:cNvSpPr/>
            <p:nvPr/>
          </p:nvSpPr>
          <p:spPr>
            <a:xfrm>
              <a:off x="6815176" y="4417612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>
                  <a:solidFill>
                    <a:schemeClr val="tx2"/>
                  </a:solidFill>
                </a:rPr>
                <a:t>Post E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0" name="Agrupar 79"/>
          <p:cNvGrpSpPr/>
          <p:nvPr/>
        </p:nvGrpSpPr>
        <p:grpSpPr>
          <a:xfrm>
            <a:off x="9932572" y="1404984"/>
            <a:ext cx="2162505" cy="3860449"/>
            <a:chOff x="9923871" y="1425028"/>
            <a:chExt cx="2162505" cy="3860449"/>
          </a:xfrm>
        </p:grpSpPr>
        <p:sp>
          <p:nvSpPr>
            <p:cNvPr id="81" name="Fluxograma: Processo 80"/>
            <p:cNvSpPr/>
            <p:nvPr/>
          </p:nvSpPr>
          <p:spPr>
            <a:xfrm>
              <a:off x="9923871" y="1837055"/>
              <a:ext cx="2162505" cy="3448422"/>
            </a:xfrm>
            <a:prstGeom prst="flowChartProcess">
              <a:avLst/>
            </a:prstGeom>
            <a:solidFill>
              <a:srgbClr val="EDEDE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2" name="CaixaDeTexto 81"/>
            <p:cNvSpPr txBox="1"/>
            <p:nvPr/>
          </p:nvSpPr>
          <p:spPr>
            <a:xfrm>
              <a:off x="10135226" y="1425028"/>
              <a:ext cx="18219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Web </a:t>
              </a:r>
              <a:r>
                <a:rPr lang="pt-BR" dirty="0" err="1" smtClean="0"/>
                <a:t>Resources</a:t>
              </a:r>
              <a:endParaRPr lang="pt-BR" dirty="0"/>
            </a:p>
          </p:txBody>
        </p:sp>
      </p:grpSp>
      <p:sp>
        <p:nvSpPr>
          <p:cNvPr id="83" name="Fluxograma: Processo 82"/>
          <p:cNvSpPr/>
          <p:nvPr/>
        </p:nvSpPr>
        <p:spPr>
          <a:xfrm>
            <a:off x="9987657" y="1912133"/>
            <a:ext cx="970964" cy="252616"/>
          </a:xfrm>
          <a:prstGeom prst="flowChartProces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Home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84" name="Fluxograma: Processo 83"/>
          <p:cNvSpPr/>
          <p:nvPr/>
        </p:nvSpPr>
        <p:spPr>
          <a:xfrm>
            <a:off x="9987657" y="2256332"/>
            <a:ext cx="970964" cy="252616"/>
          </a:xfrm>
          <a:prstGeom prst="flowChartProcess">
            <a:avLst/>
          </a:prstGeom>
          <a:solidFill>
            <a:srgbClr val="1C6B2B"/>
          </a:solidFill>
          <a:ln>
            <a:solidFill>
              <a:srgbClr val="1C6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Lista posts (blog)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85" name="Fluxograma: Processo 84"/>
          <p:cNvSpPr/>
          <p:nvPr/>
        </p:nvSpPr>
        <p:spPr>
          <a:xfrm>
            <a:off x="9989506" y="2590808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/>
              <a:t>Notícia A</a:t>
            </a:r>
            <a:endParaRPr lang="pt-BR" sz="800" dirty="0"/>
          </a:p>
        </p:txBody>
      </p:sp>
      <p:sp>
        <p:nvSpPr>
          <p:cNvPr id="86" name="Fluxograma: Processo 85"/>
          <p:cNvSpPr/>
          <p:nvPr/>
        </p:nvSpPr>
        <p:spPr>
          <a:xfrm>
            <a:off x="11054914" y="1903083"/>
            <a:ext cx="969115" cy="252616"/>
          </a:xfrm>
          <a:prstGeom prst="flowChartProcess">
            <a:avLst/>
          </a:prstGeom>
          <a:solidFill>
            <a:srgbClr val="851E4E"/>
          </a:solidFill>
          <a:ln>
            <a:solidFill>
              <a:srgbClr val="851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>
                <a:solidFill>
                  <a:schemeClr val="tx2"/>
                </a:solidFill>
              </a:rPr>
              <a:t>Lista notícias</a:t>
            </a:r>
          </a:p>
        </p:txBody>
      </p:sp>
      <p:sp>
        <p:nvSpPr>
          <p:cNvPr id="87" name="Fluxograma: Processo 86"/>
          <p:cNvSpPr/>
          <p:nvPr/>
        </p:nvSpPr>
        <p:spPr>
          <a:xfrm>
            <a:off x="11054914" y="2254514"/>
            <a:ext cx="969115" cy="252616"/>
          </a:xfrm>
          <a:prstGeom prst="flowChartProcess">
            <a:avLst/>
          </a:prstGeom>
          <a:solidFill>
            <a:srgbClr val="552378"/>
          </a:solidFill>
          <a:ln>
            <a:solidFill>
              <a:srgbClr val="5523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Contato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88" name="Fluxograma: Processo 87"/>
          <p:cNvSpPr/>
          <p:nvPr/>
        </p:nvSpPr>
        <p:spPr>
          <a:xfrm>
            <a:off x="11054914" y="2600059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/>
              <a:t>Notícia B</a:t>
            </a:r>
            <a:endParaRPr lang="pt-BR" sz="800" dirty="0"/>
          </a:p>
        </p:txBody>
      </p:sp>
      <p:sp>
        <p:nvSpPr>
          <p:cNvPr id="89" name="Fluxograma: Processo 88"/>
          <p:cNvSpPr/>
          <p:nvPr/>
        </p:nvSpPr>
        <p:spPr>
          <a:xfrm>
            <a:off x="9989506" y="2932735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/>
              <a:t>Notícia C</a:t>
            </a:r>
            <a:endParaRPr lang="pt-BR" sz="800" dirty="0"/>
          </a:p>
        </p:txBody>
      </p:sp>
      <p:sp>
        <p:nvSpPr>
          <p:cNvPr id="90" name="Fluxograma: Processo 89"/>
          <p:cNvSpPr/>
          <p:nvPr/>
        </p:nvSpPr>
        <p:spPr>
          <a:xfrm>
            <a:off x="11054914" y="2945604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/>
              <a:t>Notícia D</a:t>
            </a:r>
            <a:endParaRPr lang="pt-BR" sz="800" dirty="0"/>
          </a:p>
        </p:txBody>
      </p:sp>
      <p:sp>
        <p:nvSpPr>
          <p:cNvPr id="91" name="Fluxograma: Processo 90"/>
          <p:cNvSpPr/>
          <p:nvPr/>
        </p:nvSpPr>
        <p:spPr>
          <a:xfrm>
            <a:off x="9987657" y="3286442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/>
              <a:t>Notícia E</a:t>
            </a:r>
            <a:endParaRPr lang="pt-BR" sz="800" dirty="0"/>
          </a:p>
        </p:txBody>
      </p:sp>
      <p:sp>
        <p:nvSpPr>
          <p:cNvPr id="92" name="Fluxograma: Processo 91"/>
          <p:cNvSpPr/>
          <p:nvPr/>
        </p:nvSpPr>
        <p:spPr>
          <a:xfrm>
            <a:off x="11054914" y="3281466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Post A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93" name="Fluxograma: Processo 92"/>
          <p:cNvSpPr/>
          <p:nvPr/>
        </p:nvSpPr>
        <p:spPr>
          <a:xfrm>
            <a:off x="9987656" y="3634562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Post B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94" name="Fluxograma: Processo 93"/>
          <p:cNvSpPr/>
          <p:nvPr/>
        </p:nvSpPr>
        <p:spPr>
          <a:xfrm>
            <a:off x="11054914" y="3634562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Post C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95" name="Fluxograma: Processo 94"/>
          <p:cNvSpPr/>
          <p:nvPr/>
        </p:nvSpPr>
        <p:spPr>
          <a:xfrm>
            <a:off x="9987655" y="3988269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Post D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96" name="Fluxograma: Processo 95"/>
          <p:cNvSpPr/>
          <p:nvPr/>
        </p:nvSpPr>
        <p:spPr>
          <a:xfrm>
            <a:off x="11054914" y="3987658"/>
            <a:ext cx="969115" cy="252616"/>
          </a:xfrm>
          <a:prstGeom prst="flowChartProces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Post E</a:t>
            </a:r>
            <a:endParaRPr lang="pt-BR" sz="800" dirty="0">
              <a:solidFill>
                <a:schemeClr val="tx2"/>
              </a:solidFill>
            </a:endParaRPr>
          </a:p>
        </p:txBody>
      </p:sp>
      <p:sp>
        <p:nvSpPr>
          <p:cNvPr id="97" name="Seta: Vis Página">
            <a:extLst>
              <a:ext uri="{FF2B5EF4-FFF2-40B4-BE49-F238E27FC236}">
                <a16:creationId xmlns:a16="http://schemas.microsoft.com/office/drawing/2014/main" id="{A35E235B-469D-4F1D-BDE7-4CE38DAD177E}"/>
              </a:ext>
            </a:extLst>
          </p:cNvPr>
          <p:cNvSpPr/>
          <p:nvPr/>
        </p:nvSpPr>
        <p:spPr>
          <a:xfrm rot="1233195">
            <a:off x="1908806" y="5604179"/>
            <a:ext cx="2515411" cy="479941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Visualização</a:t>
            </a:r>
            <a:endParaRPr lang="pt-BR" sz="1200" dirty="0"/>
          </a:p>
        </p:txBody>
      </p:sp>
      <p:sp>
        <p:nvSpPr>
          <p:cNvPr id="98" name="Seta para a Direita 97"/>
          <p:cNvSpPr/>
          <p:nvPr/>
        </p:nvSpPr>
        <p:spPr>
          <a:xfrm rot="19770294">
            <a:off x="5634576" y="5546997"/>
            <a:ext cx="2143299" cy="45533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Visualização</a:t>
            </a:r>
            <a:endParaRPr lang="pt-BR" sz="1200" dirty="0"/>
          </a:p>
        </p:txBody>
      </p:sp>
      <p:sp>
        <p:nvSpPr>
          <p:cNvPr id="99" name="Seta para a Direita 98"/>
          <p:cNvSpPr/>
          <p:nvPr/>
        </p:nvSpPr>
        <p:spPr>
          <a:xfrm rot="16200000">
            <a:off x="4335546" y="5605336"/>
            <a:ext cx="1354791" cy="45533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Visualização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04404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7" grpId="1" animBg="1"/>
      <p:bldP spid="98" grpId="0" animBg="1"/>
      <p:bldP spid="99" grpId="0" animBg="1"/>
      <p:bldP spid="9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Habilitando URL amigável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28705" y="1775432"/>
            <a:ext cx="4355719" cy="46896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6" name="Agrupar 5"/>
          <p:cNvGrpSpPr/>
          <p:nvPr/>
        </p:nvGrpSpPr>
        <p:grpSpPr>
          <a:xfrm>
            <a:off x="503919" y="2055219"/>
            <a:ext cx="2996035" cy="3405299"/>
            <a:chOff x="128533" y="2343976"/>
            <a:chExt cx="2996035" cy="3405299"/>
          </a:xfrm>
        </p:grpSpPr>
        <p:grpSp>
          <p:nvGrpSpPr>
            <p:cNvPr id="7" name="Agrupar 6"/>
            <p:cNvGrpSpPr/>
            <p:nvPr/>
          </p:nvGrpSpPr>
          <p:grpSpPr>
            <a:xfrm>
              <a:off x="870729" y="2917286"/>
              <a:ext cx="2253839" cy="2831989"/>
              <a:chOff x="319015" y="2679104"/>
              <a:chExt cx="2253839" cy="2831989"/>
            </a:xfrm>
          </p:grpSpPr>
          <p:sp>
            <p:nvSpPr>
              <p:cNvPr id="11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83212" y="2990686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9166" y="3231877"/>
                <a:ext cx="952649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Página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3" name="Imagem 1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55535" y="3313046"/>
                <a:ext cx="141749" cy="141749"/>
              </a:xfrm>
              <a:prstGeom prst="rect">
                <a:avLst/>
              </a:prstGeom>
            </p:spPr>
          </p:pic>
          <p:sp>
            <p:nvSpPr>
              <p:cNvPr id="14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319015" y="2679104"/>
                <a:ext cx="786335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B2C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5" name="Imagem 1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01" y="2740462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6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5732" y="4274383"/>
                <a:ext cx="956083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Notícias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7" name="Imagem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1918" y="4335741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8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77851" y="2983193"/>
                <a:ext cx="427167" cy="1045518"/>
              </a:xfrm>
              <a:prstGeom prst="bentArrow">
                <a:avLst>
                  <a:gd name="adj1" fmla="val 25000"/>
                  <a:gd name="adj2" fmla="val 25000"/>
                  <a:gd name="adj3" fmla="val 27057"/>
                  <a:gd name="adj4" fmla="val 499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87743" y="4580555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3697" y="4821746"/>
                <a:ext cx="819157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Lista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0066" y="4902915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3698" y="5207004"/>
                <a:ext cx="819156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Detalhe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0066" y="5288173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4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58567" y="4580554"/>
                <a:ext cx="476558" cy="849367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84496" y="2983193"/>
                <a:ext cx="415542" cy="1530442"/>
              </a:xfrm>
              <a:prstGeom prst="bentArrow">
                <a:avLst>
                  <a:gd name="adj1" fmla="val 25000"/>
                  <a:gd name="adj2" fmla="val 25000"/>
                  <a:gd name="adj3" fmla="val 27057"/>
                  <a:gd name="adj4" fmla="val 499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Seta: Canal 2">
              <a:extLst>
                <a:ext uri="{FF2B5EF4-FFF2-40B4-BE49-F238E27FC236}">
                  <a16:creationId xmlns:a16="http://schemas.microsoft.com/office/drawing/2014/main" id="{0259E8BB-B4EC-4ACE-84E9-A8B39558CF13}"/>
                </a:ext>
              </a:extLst>
            </p:cNvPr>
            <p:cNvSpPr/>
            <p:nvPr/>
          </p:nvSpPr>
          <p:spPr>
            <a:xfrm flipV="1">
              <a:off x="392730" y="2655558"/>
              <a:ext cx="440201" cy="50847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128533" y="2343976"/>
              <a:ext cx="786335" cy="30408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Portal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19" y="2405334"/>
              <a:ext cx="177894" cy="177894"/>
            </a:xfrm>
            <a:prstGeom prst="rect">
              <a:avLst/>
            </a:prstGeom>
          </p:spPr>
        </p:pic>
      </p:grpSp>
      <p:sp>
        <p:nvSpPr>
          <p:cNvPr id="34" name="CaixaDeTexto 33"/>
          <p:cNvSpPr txBox="1"/>
          <p:nvPr/>
        </p:nvSpPr>
        <p:spPr>
          <a:xfrm>
            <a:off x="4004540" y="1805910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Estrutura</a:t>
            </a:r>
            <a:endParaRPr lang="pt-BR" sz="1200" dirty="0"/>
          </a:p>
        </p:txBody>
      </p:sp>
      <p:grpSp>
        <p:nvGrpSpPr>
          <p:cNvPr id="35" name="Agrupar 34"/>
          <p:cNvGrpSpPr/>
          <p:nvPr/>
        </p:nvGrpSpPr>
        <p:grpSpPr>
          <a:xfrm>
            <a:off x="1290254" y="2033451"/>
            <a:ext cx="2409721" cy="322220"/>
            <a:chOff x="914868" y="2322208"/>
            <a:chExt cx="2409721" cy="322220"/>
          </a:xfrm>
        </p:grpSpPr>
        <p:grpSp>
          <p:nvGrpSpPr>
            <p:cNvPr id="36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322208"/>
              <a:ext cx="1749462" cy="322220"/>
              <a:chOff x="9353551" y="2587749"/>
              <a:chExt cx="2103700" cy="801003"/>
            </a:xfrm>
            <a:solidFill>
              <a:srgbClr val="FFFF00"/>
            </a:solidFill>
          </p:grpSpPr>
          <p:sp>
            <p:nvSpPr>
              <p:cNvPr id="39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587749"/>
                <a:ext cx="2103700" cy="801003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0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41195" y="2747721"/>
                <a:ext cx="1759259" cy="5738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URL amigável: habilitado </a:t>
                </a:r>
              </a:p>
            </p:txBody>
          </p:sp>
        </p:grpSp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809" y="2386559"/>
              <a:ext cx="198151" cy="198151"/>
            </a:xfrm>
            <a:prstGeom prst="rect">
              <a:avLst/>
            </a:prstGeom>
          </p:spPr>
        </p:pic>
        <p:cxnSp>
          <p:nvCxnSpPr>
            <p:cNvPr id="38" name="Conector de Seta Reta 37"/>
            <p:cNvCxnSpPr>
              <a:stCxn id="9" idx="3"/>
              <a:endCxn id="39" idx="1"/>
            </p:cNvCxnSpPr>
            <p:nvPr/>
          </p:nvCxnSpPr>
          <p:spPr>
            <a:xfrm flipV="1">
              <a:off x="914868" y="2483318"/>
              <a:ext cx="660258" cy="127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Agrupar 40"/>
          <p:cNvGrpSpPr/>
          <p:nvPr/>
        </p:nvGrpSpPr>
        <p:grpSpPr>
          <a:xfrm>
            <a:off x="2039498" y="2628530"/>
            <a:ext cx="2627028" cy="3693417"/>
            <a:chOff x="1664112" y="2917287"/>
            <a:chExt cx="2627028" cy="3693417"/>
          </a:xfrm>
        </p:grpSpPr>
        <p:grpSp>
          <p:nvGrpSpPr>
            <p:cNvPr id="42" name="Agrupar 41"/>
            <p:cNvGrpSpPr/>
            <p:nvPr/>
          </p:nvGrpSpPr>
          <p:grpSpPr>
            <a:xfrm rot="16200000">
              <a:off x="2283321" y="4602886"/>
              <a:ext cx="3693417" cy="322220"/>
              <a:chOff x="1575127" y="2322207"/>
              <a:chExt cx="3693417" cy="322220"/>
            </a:xfrm>
          </p:grpSpPr>
          <p:grpSp>
            <p:nvGrpSpPr>
              <p:cNvPr id="51" name="Grup de Usuários 1">
                <a:extLst>
                  <a:ext uri="{FF2B5EF4-FFF2-40B4-BE49-F238E27FC236}">
                    <a16:creationId xmlns:a16="http://schemas.microsoft.com/office/drawing/2014/main" id="{1DD18C74-1000-4A1E-B698-FFD4E86C6440}"/>
                  </a:ext>
                </a:extLst>
              </p:cNvPr>
              <p:cNvGrpSpPr/>
              <p:nvPr/>
            </p:nvGrpSpPr>
            <p:grpSpPr>
              <a:xfrm>
                <a:off x="1575127" y="2322207"/>
                <a:ext cx="3693417" cy="322220"/>
                <a:chOff x="9353552" y="2587747"/>
                <a:chExt cx="4441275" cy="801003"/>
              </a:xfrm>
              <a:solidFill>
                <a:srgbClr val="FFFF00"/>
              </a:solidFill>
            </p:grpSpPr>
            <p:sp>
              <p:nvSpPr>
                <p:cNvPr id="53" name="Retângulo: Cantos Arredondados 9">
                  <a:extLst>
                    <a:ext uri="{FF2B5EF4-FFF2-40B4-BE49-F238E27FC236}">
                      <a16:creationId xmlns:a16="http://schemas.microsoft.com/office/drawing/2014/main" id="{89B4FF5C-BCB0-4DDC-86C2-1321C3FAB545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353552" y="2587747"/>
                  <a:ext cx="4441275" cy="801003"/>
                </a:xfrm>
                <a:prstGeom prst="roundRect">
                  <a:avLst/>
                </a:prstGeom>
                <a:grpFill/>
                <a:ln>
                  <a:solidFill>
                    <a:srgbClr val="CCC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pt-B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pt-BR"/>
                </a:p>
              </p:txBody>
            </p:sp>
            <p:sp>
              <p:nvSpPr>
                <p:cNvPr id="54" name="CaixaDeTexto 8">
                  <a:extLst>
                    <a:ext uri="{FF2B5EF4-FFF2-40B4-BE49-F238E27FC236}">
                      <a16:creationId xmlns:a16="http://schemas.microsoft.com/office/drawing/2014/main" id="{8A3E113E-8401-4EE5-A207-2240D81F170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824215" y="2701337"/>
                  <a:ext cx="1759259" cy="57382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pt-B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pt-BR" sz="900" dirty="0" smtClean="0"/>
                    <a:t>URL amigável: </a:t>
                  </a:r>
                  <a:r>
                    <a:rPr lang="pt-BR" sz="900" b="1" dirty="0" smtClean="0"/>
                    <a:t>herdar</a:t>
                  </a:r>
                  <a:r>
                    <a:rPr lang="pt-BR" sz="900" dirty="0" smtClean="0"/>
                    <a:t> </a:t>
                  </a:r>
                </a:p>
              </p:txBody>
            </p:sp>
          </p:grpSp>
          <p:pic>
            <p:nvPicPr>
              <p:cNvPr id="52" name="Imagem 5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6809" y="2386559"/>
                <a:ext cx="198151" cy="198151"/>
              </a:xfrm>
              <a:prstGeom prst="rect">
                <a:avLst/>
              </a:prstGeom>
            </p:spPr>
          </p:pic>
        </p:grpSp>
        <p:cxnSp>
          <p:nvCxnSpPr>
            <p:cNvPr id="43" name="Conector de Seta Reta 42"/>
            <p:cNvCxnSpPr/>
            <p:nvPr/>
          </p:nvCxnSpPr>
          <p:spPr>
            <a:xfrm>
              <a:off x="1664112" y="3057244"/>
              <a:ext cx="2276456" cy="43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>
              <a:stCxn id="12" idx="3"/>
            </p:cNvCxnSpPr>
            <p:nvPr/>
          </p:nvCxnSpPr>
          <p:spPr>
            <a:xfrm>
              <a:off x="2553529" y="3622104"/>
              <a:ext cx="1376673" cy="2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/>
            <p:cNvCxnSpPr>
              <a:stCxn id="81" idx="3"/>
            </p:cNvCxnSpPr>
            <p:nvPr/>
          </p:nvCxnSpPr>
          <p:spPr>
            <a:xfrm flipV="1">
              <a:off x="2553529" y="4150734"/>
              <a:ext cx="1348995" cy="2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de Seta Reta 45"/>
            <p:cNvCxnSpPr>
              <a:stCxn id="16" idx="3"/>
            </p:cNvCxnSpPr>
            <p:nvPr/>
          </p:nvCxnSpPr>
          <p:spPr>
            <a:xfrm flipV="1">
              <a:off x="2553529" y="4660831"/>
              <a:ext cx="1361364" cy="37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de Seta Reta 46"/>
            <p:cNvCxnSpPr/>
            <p:nvPr/>
          </p:nvCxnSpPr>
          <p:spPr>
            <a:xfrm>
              <a:off x="3143140" y="5190577"/>
              <a:ext cx="759384" cy="60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de Seta Reta 47"/>
            <p:cNvCxnSpPr>
              <a:stCxn id="22" idx="3"/>
            </p:cNvCxnSpPr>
            <p:nvPr/>
          </p:nvCxnSpPr>
          <p:spPr>
            <a:xfrm flipV="1">
              <a:off x="3124568" y="5597229"/>
              <a:ext cx="790325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Agrupar 57"/>
          <p:cNvGrpSpPr/>
          <p:nvPr/>
        </p:nvGrpSpPr>
        <p:grpSpPr>
          <a:xfrm>
            <a:off x="3499954" y="4794594"/>
            <a:ext cx="3869008" cy="249309"/>
            <a:chOff x="1253823" y="3425955"/>
            <a:chExt cx="3869008" cy="249309"/>
          </a:xfrm>
        </p:grpSpPr>
        <p:sp>
          <p:nvSpPr>
            <p:cNvPr id="59" name="Retângulo 58"/>
            <p:cNvSpPr/>
            <p:nvPr/>
          </p:nvSpPr>
          <p:spPr>
            <a:xfrm>
              <a:off x="2732049" y="342595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dirty="0" smtClean="0">
                  <a:solidFill>
                    <a:srgbClr val="FFFF00"/>
                  </a:solidFill>
                </a:rPr>
                <a:t>/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b2c/noticias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60" name="Conector de Seta Reta 59"/>
            <p:cNvCxnSpPr>
              <a:stCxn id="20" idx="3"/>
              <a:endCxn id="59" idx="1"/>
            </p:cNvCxnSpPr>
            <p:nvPr/>
          </p:nvCxnSpPr>
          <p:spPr>
            <a:xfrm flipV="1">
              <a:off x="1253823" y="3550610"/>
              <a:ext cx="1478226" cy="39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Agrupar 68"/>
          <p:cNvGrpSpPr/>
          <p:nvPr/>
        </p:nvGrpSpPr>
        <p:grpSpPr>
          <a:xfrm>
            <a:off x="3494640" y="4596613"/>
            <a:ext cx="8364800" cy="1565466"/>
            <a:chOff x="3687553" y="5236531"/>
            <a:chExt cx="8364800" cy="1565466"/>
          </a:xfrm>
        </p:grpSpPr>
        <p:grpSp>
          <p:nvGrpSpPr>
            <p:cNvPr id="70" name="Agrupar 69"/>
            <p:cNvGrpSpPr/>
            <p:nvPr/>
          </p:nvGrpSpPr>
          <p:grpSpPr>
            <a:xfrm>
              <a:off x="8713136" y="5236531"/>
              <a:ext cx="3339217" cy="1565466"/>
              <a:chOff x="8713136" y="5236531"/>
              <a:chExt cx="3339217" cy="1565466"/>
            </a:xfrm>
          </p:grpSpPr>
          <p:sp>
            <p:nvSpPr>
              <p:cNvPr id="72" name="Retângulo 71"/>
              <p:cNvSpPr/>
              <p:nvPr/>
            </p:nvSpPr>
            <p:spPr>
              <a:xfrm>
                <a:off x="8713136" y="5236531"/>
                <a:ext cx="3339217" cy="156546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3" name="Retângulo 72"/>
              <p:cNvSpPr/>
              <p:nvPr/>
            </p:nvSpPr>
            <p:spPr>
              <a:xfrm>
                <a:off x="8848792" y="5436369"/>
                <a:ext cx="3067759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dirty="0" smtClean="0">
                    <a:solidFill>
                      <a:srgbClr val="FFFF00"/>
                    </a:solidFill>
                  </a:rPr>
                  <a:t>/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b2c/noticias/noticia-a.htm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4" name="CaixaDeTexto 73"/>
              <p:cNvSpPr txBox="1"/>
              <p:nvPr/>
            </p:nvSpPr>
            <p:spPr>
              <a:xfrm>
                <a:off x="9986326" y="6502707"/>
                <a:ext cx="3145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 smtClean="0"/>
                  <a:t>...</a:t>
                </a:r>
                <a:endParaRPr lang="pt-BR" sz="1200" b="1" dirty="0"/>
              </a:p>
            </p:txBody>
          </p:sp>
          <p:sp>
            <p:nvSpPr>
              <p:cNvPr id="75" name="Retângulo 74"/>
              <p:cNvSpPr/>
              <p:nvPr/>
            </p:nvSpPr>
            <p:spPr>
              <a:xfrm>
                <a:off x="8848793" y="5851618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dirty="0" smtClean="0">
                    <a:solidFill>
                      <a:srgbClr val="FFFF00"/>
                    </a:solidFill>
                  </a:rPr>
                  <a:t>/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b2c/noticias/noticia-b.htm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6" name="Retângulo 75"/>
              <p:cNvSpPr/>
              <p:nvPr/>
            </p:nvSpPr>
            <p:spPr>
              <a:xfrm>
                <a:off x="8848793" y="6245381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dirty="0" smtClean="0">
                    <a:solidFill>
                      <a:srgbClr val="FFFF00"/>
                    </a:solidFill>
                  </a:rPr>
                  <a:t>/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b2c/noticias/noticia-c.htm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71" name="Conector de Seta Reta 70"/>
            <p:cNvCxnSpPr/>
            <p:nvPr/>
          </p:nvCxnSpPr>
          <p:spPr>
            <a:xfrm>
              <a:off x="3687553" y="5948389"/>
              <a:ext cx="50255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o Explicativo em Nuvem 76"/>
          <p:cNvSpPr/>
          <p:nvPr/>
        </p:nvSpPr>
        <p:spPr>
          <a:xfrm>
            <a:off x="7504764" y="2076314"/>
            <a:ext cx="4354676" cy="851836"/>
          </a:xfrm>
          <a:prstGeom prst="cloudCallout">
            <a:avLst>
              <a:gd name="adj1" fmla="val -19804"/>
              <a:gd name="adj2" fmla="val 85359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rgbClr val="000000"/>
                </a:solidFill>
              </a:rPr>
              <a:t>Formato padrão de URL amigável: </a:t>
            </a:r>
            <a:r>
              <a:rPr lang="pt-BR" sz="900" b="1" dirty="0">
                <a:solidFill>
                  <a:srgbClr val="000000"/>
                </a:solidFill>
              </a:rPr>
              <a:t>/</a:t>
            </a:r>
            <a:r>
              <a:rPr lang="pt-BR" sz="900" b="1" i="1" dirty="0">
                <a:solidFill>
                  <a:srgbClr val="000000"/>
                </a:solidFill>
              </a:rPr>
              <a:t>${</a:t>
            </a:r>
            <a:r>
              <a:rPr lang="pt-BR" sz="900" b="1" i="1" dirty="0" err="1">
                <a:solidFill>
                  <a:srgbClr val="000000"/>
                </a:solidFill>
              </a:rPr>
              <a:t>ancestralPath</a:t>
            </a:r>
            <a:r>
              <a:rPr lang="pt-BR" sz="900" b="1" i="1" dirty="0">
                <a:solidFill>
                  <a:srgbClr val="000000"/>
                </a:solidFill>
              </a:rPr>
              <a:t>}/${</a:t>
            </a:r>
            <a:r>
              <a:rPr lang="pt-BR" sz="900" b="1" i="1" dirty="0" err="1">
                <a:solidFill>
                  <a:srgbClr val="000000"/>
                </a:solidFill>
              </a:rPr>
              <a:t>wr.urlTitle</a:t>
            </a:r>
            <a:r>
              <a:rPr lang="pt-BR" sz="900" b="1" i="1" dirty="0">
                <a:solidFill>
                  <a:srgbClr val="000000"/>
                </a:solidFill>
              </a:rPr>
              <a:t>}${</a:t>
            </a:r>
            <a:r>
              <a:rPr lang="pt-BR" sz="900" b="1" i="1" dirty="0" err="1">
                <a:solidFill>
                  <a:srgbClr val="000000"/>
                </a:solidFill>
              </a:rPr>
              <a:t>paramsPath</a:t>
            </a:r>
            <a:r>
              <a:rPr lang="pt-BR" sz="900" b="1" i="1" dirty="0">
                <a:solidFill>
                  <a:srgbClr val="000000"/>
                </a:solidFill>
              </a:rPr>
              <a:t>}</a:t>
            </a:r>
            <a:endParaRPr lang="pt-BR" sz="900" b="1" dirty="0">
              <a:solidFill>
                <a:srgbClr val="000000"/>
              </a:solidFill>
            </a:endParaRPr>
          </a:p>
        </p:txBody>
      </p:sp>
      <p:grpSp>
        <p:nvGrpSpPr>
          <p:cNvPr id="78" name="Agrupar 77"/>
          <p:cNvGrpSpPr/>
          <p:nvPr/>
        </p:nvGrpSpPr>
        <p:grpSpPr>
          <a:xfrm>
            <a:off x="2937862" y="3206068"/>
            <a:ext cx="4431100" cy="249309"/>
            <a:chOff x="2562476" y="3494825"/>
            <a:chExt cx="4431100" cy="249309"/>
          </a:xfrm>
        </p:grpSpPr>
        <p:sp>
          <p:nvSpPr>
            <p:cNvPr id="79" name="Retângulo 78"/>
            <p:cNvSpPr/>
            <p:nvPr/>
          </p:nvSpPr>
          <p:spPr>
            <a:xfrm>
              <a:off x="4602794" y="349482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/b2c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80" name="Conector de Seta Reta 79"/>
            <p:cNvCxnSpPr/>
            <p:nvPr/>
          </p:nvCxnSpPr>
          <p:spPr>
            <a:xfrm flipV="1">
              <a:off x="2562476" y="3627832"/>
              <a:ext cx="2049265" cy="26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976266" y="3712124"/>
            <a:ext cx="952649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Erro 404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82" name="Imagem 8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635" y="3793293"/>
            <a:ext cx="141749" cy="141749"/>
          </a:xfrm>
          <a:prstGeom prst="rect">
            <a:avLst/>
          </a:prstGeom>
        </p:spPr>
      </p:pic>
      <p:grpSp>
        <p:nvGrpSpPr>
          <p:cNvPr id="92" name="Agrupar 91"/>
          <p:cNvGrpSpPr/>
          <p:nvPr/>
        </p:nvGrpSpPr>
        <p:grpSpPr>
          <a:xfrm>
            <a:off x="2928915" y="3737322"/>
            <a:ext cx="4440047" cy="249309"/>
            <a:chOff x="2553529" y="3526690"/>
            <a:chExt cx="4440047" cy="249309"/>
          </a:xfrm>
        </p:grpSpPr>
        <p:sp>
          <p:nvSpPr>
            <p:cNvPr id="93" name="Retângulo 92"/>
            <p:cNvSpPr/>
            <p:nvPr/>
          </p:nvSpPr>
          <p:spPr>
            <a:xfrm>
              <a:off x="4602794" y="3526690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/b2c/erro_404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4" name="Conector de Seta Reta 93"/>
            <p:cNvCxnSpPr>
              <a:stCxn id="81" idx="3"/>
              <a:endCxn id="93" idx="1"/>
            </p:cNvCxnSpPr>
            <p:nvPr/>
          </p:nvCxnSpPr>
          <p:spPr>
            <a:xfrm flipV="1">
              <a:off x="2553529" y="3651345"/>
              <a:ext cx="2049265" cy="2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911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79255" y="71813"/>
            <a:ext cx="10388631" cy="1203900"/>
          </a:xfrm>
        </p:spPr>
        <p:txBody>
          <a:bodyPr/>
          <a:lstStyle/>
          <a:p>
            <a:r>
              <a:rPr lang="pt-BR" dirty="0"/>
              <a:t>Formato específico de URL amigável </a:t>
            </a:r>
            <a:r>
              <a:rPr lang="pt-BR" dirty="0" smtClean="0"/>
              <a:t>configuração </a:t>
            </a:r>
            <a:r>
              <a:rPr lang="pt-BR" dirty="0"/>
              <a:t>“/”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28705" y="1775432"/>
            <a:ext cx="4355719" cy="46896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6" name="Agrupar 5"/>
          <p:cNvGrpSpPr/>
          <p:nvPr/>
        </p:nvGrpSpPr>
        <p:grpSpPr>
          <a:xfrm>
            <a:off x="503919" y="2055219"/>
            <a:ext cx="2996035" cy="3405299"/>
            <a:chOff x="128533" y="2343976"/>
            <a:chExt cx="2996035" cy="3405299"/>
          </a:xfrm>
        </p:grpSpPr>
        <p:grpSp>
          <p:nvGrpSpPr>
            <p:cNvPr id="7" name="Agrupar 6"/>
            <p:cNvGrpSpPr/>
            <p:nvPr/>
          </p:nvGrpSpPr>
          <p:grpSpPr>
            <a:xfrm>
              <a:off x="870729" y="2917286"/>
              <a:ext cx="2253839" cy="2831989"/>
              <a:chOff x="319015" y="2679104"/>
              <a:chExt cx="2253839" cy="2831989"/>
            </a:xfrm>
          </p:grpSpPr>
          <p:sp>
            <p:nvSpPr>
              <p:cNvPr id="11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83212" y="2990686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9166" y="3231877"/>
                <a:ext cx="952649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Página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3" name="Imagem 1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55535" y="3313046"/>
                <a:ext cx="141749" cy="141749"/>
              </a:xfrm>
              <a:prstGeom prst="rect">
                <a:avLst/>
              </a:prstGeom>
            </p:spPr>
          </p:pic>
          <p:sp>
            <p:nvSpPr>
              <p:cNvPr id="14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319015" y="2679104"/>
                <a:ext cx="786335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B2C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5" name="Imagem 1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01" y="2740462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6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5732" y="4274383"/>
                <a:ext cx="956083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Notícias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7" name="Imagem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1918" y="4335741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8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77851" y="2983193"/>
                <a:ext cx="427167" cy="1045518"/>
              </a:xfrm>
              <a:prstGeom prst="bentArrow">
                <a:avLst>
                  <a:gd name="adj1" fmla="val 25000"/>
                  <a:gd name="adj2" fmla="val 25000"/>
                  <a:gd name="adj3" fmla="val 27057"/>
                  <a:gd name="adj4" fmla="val 499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87743" y="4580555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3697" y="4821746"/>
                <a:ext cx="819157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Lista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1" name="Imagem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0066" y="4902915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3698" y="5207004"/>
                <a:ext cx="819156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Detalhe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3" name="Imagem 2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0066" y="5288173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4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58567" y="4580554"/>
                <a:ext cx="476558" cy="849367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84496" y="2983193"/>
                <a:ext cx="415542" cy="1530442"/>
              </a:xfrm>
              <a:prstGeom prst="bentArrow">
                <a:avLst>
                  <a:gd name="adj1" fmla="val 25000"/>
                  <a:gd name="adj2" fmla="val 25000"/>
                  <a:gd name="adj3" fmla="val 27057"/>
                  <a:gd name="adj4" fmla="val 499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Seta: Canal 2">
              <a:extLst>
                <a:ext uri="{FF2B5EF4-FFF2-40B4-BE49-F238E27FC236}">
                  <a16:creationId xmlns:a16="http://schemas.microsoft.com/office/drawing/2014/main" id="{0259E8BB-B4EC-4ACE-84E9-A8B39558CF13}"/>
                </a:ext>
              </a:extLst>
            </p:cNvPr>
            <p:cNvSpPr/>
            <p:nvPr/>
          </p:nvSpPr>
          <p:spPr>
            <a:xfrm flipV="1">
              <a:off x="392730" y="2655558"/>
              <a:ext cx="440201" cy="50847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128533" y="2343976"/>
              <a:ext cx="786335" cy="30408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Portal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19" y="2405334"/>
              <a:ext cx="177894" cy="177894"/>
            </a:xfrm>
            <a:prstGeom prst="rect">
              <a:avLst/>
            </a:prstGeom>
          </p:spPr>
        </p:pic>
      </p:grpSp>
      <p:sp>
        <p:nvSpPr>
          <p:cNvPr id="34" name="CaixaDeTexto 33"/>
          <p:cNvSpPr txBox="1"/>
          <p:nvPr/>
        </p:nvSpPr>
        <p:spPr>
          <a:xfrm>
            <a:off x="4004540" y="1805910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Estrutura</a:t>
            </a:r>
            <a:endParaRPr lang="pt-BR" sz="1200" dirty="0"/>
          </a:p>
        </p:txBody>
      </p:sp>
      <p:grpSp>
        <p:nvGrpSpPr>
          <p:cNvPr id="35" name="Agrupar 34"/>
          <p:cNvGrpSpPr/>
          <p:nvPr/>
        </p:nvGrpSpPr>
        <p:grpSpPr>
          <a:xfrm>
            <a:off x="1290254" y="2033451"/>
            <a:ext cx="2409721" cy="322220"/>
            <a:chOff x="914868" y="2322208"/>
            <a:chExt cx="2409721" cy="322220"/>
          </a:xfrm>
        </p:grpSpPr>
        <p:grpSp>
          <p:nvGrpSpPr>
            <p:cNvPr id="36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322208"/>
              <a:ext cx="1749462" cy="322220"/>
              <a:chOff x="9353551" y="2587749"/>
              <a:chExt cx="2103700" cy="801003"/>
            </a:xfrm>
            <a:solidFill>
              <a:srgbClr val="FFFF00"/>
            </a:solidFill>
          </p:grpSpPr>
          <p:sp>
            <p:nvSpPr>
              <p:cNvPr id="39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587749"/>
                <a:ext cx="2103700" cy="801003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0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41195" y="2747721"/>
                <a:ext cx="1759259" cy="5738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URL amigável: habilitado </a:t>
                </a:r>
              </a:p>
            </p:txBody>
          </p:sp>
        </p:grpSp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809" y="2386559"/>
              <a:ext cx="198151" cy="198151"/>
            </a:xfrm>
            <a:prstGeom prst="rect">
              <a:avLst/>
            </a:prstGeom>
          </p:spPr>
        </p:pic>
        <p:cxnSp>
          <p:nvCxnSpPr>
            <p:cNvPr id="38" name="Conector de Seta Reta 37"/>
            <p:cNvCxnSpPr>
              <a:stCxn id="9" idx="3"/>
              <a:endCxn id="39" idx="1"/>
            </p:cNvCxnSpPr>
            <p:nvPr/>
          </p:nvCxnSpPr>
          <p:spPr>
            <a:xfrm flipV="1">
              <a:off x="914868" y="2483318"/>
              <a:ext cx="660258" cy="127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Agrupar 57"/>
          <p:cNvGrpSpPr/>
          <p:nvPr/>
        </p:nvGrpSpPr>
        <p:grpSpPr>
          <a:xfrm>
            <a:off x="3499954" y="4794594"/>
            <a:ext cx="3869008" cy="249309"/>
            <a:chOff x="1253823" y="3425955"/>
            <a:chExt cx="3869008" cy="249309"/>
          </a:xfrm>
        </p:grpSpPr>
        <p:sp>
          <p:nvSpPr>
            <p:cNvPr id="59" name="Retângulo 58"/>
            <p:cNvSpPr/>
            <p:nvPr/>
          </p:nvSpPr>
          <p:spPr>
            <a:xfrm>
              <a:off x="2732049" y="342595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/noticias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60" name="Conector de Seta Reta 59"/>
            <p:cNvCxnSpPr>
              <a:stCxn id="20" idx="3"/>
              <a:endCxn id="59" idx="1"/>
            </p:cNvCxnSpPr>
            <p:nvPr/>
          </p:nvCxnSpPr>
          <p:spPr>
            <a:xfrm flipV="1">
              <a:off x="1253823" y="3550610"/>
              <a:ext cx="1478226" cy="39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Agrupar 68"/>
          <p:cNvGrpSpPr/>
          <p:nvPr/>
        </p:nvGrpSpPr>
        <p:grpSpPr>
          <a:xfrm>
            <a:off x="3494640" y="4596613"/>
            <a:ext cx="8364800" cy="1565466"/>
            <a:chOff x="3687553" y="5236531"/>
            <a:chExt cx="8364800" cy="1565466"/>
          </a:xfrm>
        </p:grpSpPr>
        <p:grpSp>
          <p:nvGrpSpPr>
            <p:cNvPr id="70" name="Agrupar 69"/>
            <p:cNvGrpSpPr/>
            <p:nvPr/>
          </p:nvGrpSpPr>
          <p:grpSpPr>
            <a:xfrm>
              <a:off x="8713136" y="5236531"/>
              <a:ext cx="3339217" cy="1565466"/>
              <a:chOff x="8713136" y="5236531"/>
              <a:chExt cx="3339217" cy="1565466"/>
            </a:xfrm>
          </p:grpSpPr>
          <p:sp>
            <p:nvSpPr>
              <p:cNvPr id="72" name="Retângulo 71"/>
              <p:cNvSpPr/>
              <p:nvPr/>
            </p:nvSpPr>
            <p:spPr>
              <a:xfrm>
                <a:off x="8713136" y="5236531"/>
                <a:ext cx="3339217" cy="156546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3" name="Retângulo 72"/>
              <p:cNvSpPr/>
              <p:nvPr/>
            </p:nvSpPr>
            <p:spPr>
              <a:xfrm>
                <a:off x="8848792" y="5436369"/>
                <a:ext cx="3067759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/noticias/noticia-a.htm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4" name="CaixaDeTexto 73"/>
              <p:cNvSpPr txBox="1"/>
              <p:nvPr/>
            </p:nvSpPr>
            <p:spPr>
              <a:xfrm>
                <a:off x="9986326" y="6502707"/>
                <a:ext cx="3145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 smtClean="0"/>
                  <a:t>...</a:t>
                </a:r>
                <a:endParaRPr lang="pt-BR" sz="1200" b="1" dirty="0"/>
              </a:p>
            </p:txBody>
          </p:sp>
          <p:sp>
            <p:nvSpPr>
              <p:cNvPr id="75" name="Retângulo 74"/>
              <p:cNvSpPr/>
              <p:nvPr/>
            </p:nvSpPr>
            <p:spPr>
              <a:xfrm>
                <a:off x="8848793" y="5851618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/noticias/noticia-b.htm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6" name="Retângulo 75"/>
              <p:cNvSpPr/>
              <p:nvPr/>
            </p:nvSpPr>
            <p:spPr>
              <a:xfrm>
                <a:off x="8848793" y="6245381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/noticias/noticia-c.htm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71" name="Conector de Seta Reta 70"/>
            <p:cNvCxnSpPr/>
            <p:nvPr/>
          </p:nvCxnSpPr>
          <p:spPr>
            <a:xfrm>
              <a:off x="3687553" y="5948389"/>
              <a:ext cx="502558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Agrupar 77"/>
          <p:cNvGrpSpPr/>
          <p:nvPr/>
        </p:nvGrpSpPr>
        <p:grpSpPr>
          <a:xfrm>
            <a:off x="2937862" y="3206068"/>
            <a:ext cx="4431100" cy="249309"/>
            <a:chOff x="2562476" y="3494825"/>
            <a:chExt cx="4431100" cy="249309"/>
          </a:xfrm>
        </p:grpSpPr>
        <p:sp>
          <p:nvSpPr>
            <p:cNvPr id="79" name="Retângulo 78"/>
            <p:cNvSpPr/>
            <p:nvPr/>
          </p:nvSpPr>
          <p:spPr>
            <a:xfrm>
              <a:off x="4602794" y="349482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80" name="Conector de Seta Reta 79"/>
            <p:cNvCxnSpPr/>
            <p:nvPr/>
          </p:nvCxnSpPr>
          <p:spPr>
            <a:xfrm flipV="1">
              <a:off x="2562476" y="3627832"/>
              <a:ext cx="2049265" cy="26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976266" y="3712124"/>
            <a:ext cx="952649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Erro 404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82" name="Imagem 8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635" y="3793293"/>
            <a:ext cx="141749" cy="141749"/>
          </a:xfrm>
          <a:prstGeom prst="rect">
            <a:avLst/>
          </a:prstGeom>
        </p:spPr>
      </p:pic>
      <p:grpSp>
        <p:nvGrpSpPr>
          <p:cNvPr id="92" name="Agrupar 91"/>
          <p:cNvGrpSpPr/>
          <p:nvPr/>
        </p:nvGrpSpPr>
        <p:grpSpPr>
          <a:xfrm>
            <a:off x="2928915" y="3737322"/>
            <a:ext cx="4440047" cy="249309"/>
            <a:chOff x="2553529" y="3526690"/>
            <a:chExt cx="4440047" cy="249309"/>
          </a:xfrm>
        </p:grpSpPr>
        <p:sp>
          <p:nvSpPr>
            <p:cNvPr id="93" name="Retângulo 92"/>
            <p:cNvSpPr/>
            <p:nvPr/>
          </p:nvSpPr>
          <p:spPr>
            <a:xfrm>
              <a:off x="4602794" y="3526690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/erro_404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94" name="Conector de Seta Reta 93"/>
            <p:cNvCxnSpPr>
              <a:stCxn id="81" idx="3"/>
              <a:endCxn id="93" idx="1"/>
            </p:cNvCxnSpPr>
            <p:nvPr/>
          </p:nvCxnSpPr>
          <p:spPr>
            <a:xfrm flipV="1">
              <a:off x="2553529" y="3651345"/>
              <a:ext cx="2049265" cy="2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Agrupar 62"/>
          <p:cNvGrpSpPr/>
          <p:nvPr/>
        </p:nvGrpSpPr>
        <p:grpSpPr>
          <a:xfrm>
            <a:off x="2039095" y="2528043"/>
            <a:ext cx="2376207" cy="480887"/>
            <a:chOff x="944589" y="2163542"/>
            <a:chExt cx="2284267" cy="480887"/>
          </a:xfrm>
        </p:grpSpPr>
        <p:grpSp>
          <p:nvGrpSpPr>
            <p:cNvPr id="64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9" y="2163542"/>
              <a:ext cx="1653727" cy="480887"/>
              <a:chOff x="9353552" y="2193321"/>
              <a:chExt cx="1988580" cy="1195431"/>
            </a:xfrm>
            <a:solidFill>
              <a:srgbClr val="FFFF00"/>
            </a:solidFill>
          </p:grpSpPr>
          <p:sp>
            <p:nvSpPr>
              <p:cNvPr id="67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2" y="2193321"/>
                <a:ext cx="1988580" cy="1195431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68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7992" y="2389736"/>
                <a:ext cx="1570882" cy="9181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Formato específico de URL amigável: / </a:t>
                </a:r>
              </a:p>
            </p:txBody>
          </p:sp>
        </p:grpSp>
        <p:pic>
          <p:nvPicPr>
            <p:cNvPr id="65" name="Imagem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969" y="2323187"/>
              <a:ext cx="198151" cy="198151"/>
            </a:xfrm>
            <a:prstGeom prst="rect">
              <a:avLst/>
            </a:prstGeom>
          </p:spPr>
        </p:pic>
        <p:cxnSp>
          <p:nvCxnSpPr>
            <p:cNvPr id="66" name="Conector de Seta Reta 65"/>
            <p:cNvCxnSpPr>
              <a:endCxn id="67" idx="1"/>
            </p:cNvCxnSpPr>
            <p:nvPr/>
          </p:nvCxnSpPr>
          <p:spPr>
            <a:xfrm flipV="1">
              <a:off x="944589" y="2403986"/>
              <a:ext cx="630540" cy="59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45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176" y="33548"/>
            <a:ext cx="11513430" cy="1203900"/>
          </a:xfrm>
        </p:spPr>
        <p:txBody>
          <a:bodyPr/>
          <a:lstStyle/>
          <a:p>
            <a:r>
              <a:rPr lang="pt-BR" dirty="0"/>
              <a:t>Formato específico de URL </a:t>
            </a:r>
            <a:r>
              <a:rPr lang="pt-BR" dirty="0" smtClean="0"/>
              <a:t>amigável </a:t>
            </a:r>
            <a:r>
              <a:rPr lang="pt-BR" dirty="0" smtClean="0"/>
              <a:t>configuração </a:t>
            </a:r>
            <a:r>
              <a:rPr lang="pt-BR" dirty="0" smtClean="0"/>
              <a:t>vazio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702756" y="2038707"/>
            <a:ext cx="4355719" cy="38386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15357" y="3077275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81311" y="3318466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 inicial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80" y="3399635"/>
            <a:ext cx="141749" cy="141749"/>
          </a:xfrm>
          <a:prstGeom prst="rect">
            <a:avLst/>
          </a:prstGeom>
        </p:spPr>
      </p:pic>
      <p:sp>
        <p:nvSpPr>
          <p:cNvPr id="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51160" y="2765693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46" y="2827051"/>
            <a:ext cx="177894" cy="177894"/>
          </a:xfrm>
          <a:prstGeom prst="rect">
            <a:avLst/>
          </a:prstGeom>
        </p:spPr>
      </p:pic>
      <p:sp>
        <p:nvSpPr>
          <p:cNvPr id="1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014846" y="4428421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032" y="4489779"/>
            <a:ext cx="177894" cy="177894"/>
          </a:xfrm>
          <a:prstGeom prst="rect">
            <a:avLst/>
          </a:prstGeom>
        </p:spPr>
      </p:pic>
      <p:sp>
        <p:nvSpPr>
          <p:cNvPr id="12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09996" y="3069782"/>
            <a:ext cx="427167" cy="1045518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3256857" y="4734593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722811" y="4975784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180" y="5056953"/>
            <a:ext cx="141749" cy="141749"/>
          </a:xfrm>
          <a:prstGeom prst="rect">
            <a:avLst/>
          </a:prstGeom>
        </p:spPr>
      </p:pic>
      <p:sp>
        <p:nvSpPr>
          <p:cNvPr id="1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722812" y="5361042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180" y="5442211"/>
            <a:ext cx="141749" cy="141749"/>
          </a:xfrm>
          <a:prstGeom prst="rect">
            <a:avLst/>
          </a:prstGeom>
        </p:spPr>
      </p:pic>
      <p:sp>
        <p:nvSpPr>
          <p:cNvPr id="1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3227681" y="4734592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3161" y="2503965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08964" y="2192383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Portal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0" y="2253741"/>
            <a:ext cx="177894" cy="177894"/>
          </a:xfrm>
          <a:prstGeom prst="rect">
            <a:avLst/>
          </a:prstGeom>
        </p:spPr>
      </p:pic>
      <p:sp>
        <p:nvSpPr>
          <p:cNvPr id="22" name="CaixaDeTexto 21"/>
          <p:cNvSpPr txBox="1"/>
          <p:nvPr/>
        </p:nvSpPr>
        <p:spPr>
          <a:xfrm>
            <a:off x="4278590" y="2123103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Estrutura</a:t>
            </a:r>
            <a:endParaRPr lang="pt-BR" sz="1200" dirty="0"/>
          </a:p>
        </p:txBody>
      </p:sp>
      <p:grpSp>
        <p:nvGrpSpPr>
          <p:cNvPr id="23" name="Agrupar 22"/>
          <p:cNvGrpSpPr/>
          <p:nvPr/>
        </p:nvGrpSpPr>
        <p:grpSpPr>
          <a:xfrm>
            <a:off x="4541968" y="4993754"/>
            <a:ext cx="3137143" cy="249309"/>
            <a:chOff x="3124568" y="4572811"/>
            <a:chExt cx="3137143" cy="249309"/>
          </a:xfrm>
        </p:grpSpPr>
        <p:sp>
          <p:nvSpPr>
            <p:cNvPr id="24" name="Retângulo 23"/>
            <p:cNvSpPr/>
            <p:nvPr/>
          </p:nvSpPr>
          <p:spPr>
            <a:xfrm>
              <a:off x="3870929" y="4572811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/b2c/noticias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5" name="Conector de Seta Reta 24"/>
            <p:cNvCxnSpPr>
              <a:stCxn id="14" idx="3"/>
              <a:endCxn id="24" idx="1"/>
            </p:cNvCxnSpPr>
            <p:nvPr/>
          </p:nvCxnSpPr>
          <p:spPr>
            <a:xfrm flipV="1">
              <a:off x="3124568" y="4697466"/>
              <a:ext cx="746361" cy="94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Agrupar 25"/>
          <p:cNvGrpSpPr/>
          <p:nvPr/>
        </p:nvGrpSpPr>
        <p:grpSpPr>
          <a:xfrm>
            <a:off x="4541968" y="3962528"/>
            <a:ext cx="6892799" cy="1565466"/>
            <a:chOff x="3950485" y="4422579"/>
            <a:chExt cx="6892799" cy="1565466"/>
          </a:xfrm>
        </p:grpSpPr>
        <p:grpSp>
          <p:nvGrpSpPr>
            <p:cNvPr id="27" name="Agrupar 26"/>
            <p:cNvGrpSpPr/>
            <p:nvPr/>
          </p:nvGrpSpPr>
          <p:grpSpPr>
            <a:xfrm>
              <a:off x="7504067" y="4422579"/>
              <a:ext cx="3339217" cy="1565466"/>
              <a:chOff x="7043601" y="3679198"/>
              <a:chExt cx="3339217" cy="1565466"/>
            </a:xfrm>
          </p:grpSpPr>
          <p:sp>
            <p:nvSpPr>
              <p:cNvPr id="29" name="Retângulo 28"/>
              <p:cNvSpPr/>
              <p:nvPr/>
            </p:nvSpPr>
            <p:spPr>
              <a:xfrm>
                <a:off x="7043601" y="3679198"/>
                <a:ext cx="3339217" cy="156546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rgbClr val="0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0" name="Retângulo 29"/>
              <p:cNvSpPr/>
              <p:nvPr/>
            </p:nvSpPr>
            <p:spPr>
              <a:xfrm>
                <a:off x="7179257" y="3879036"/>
                <a:ext cx="3067759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/b2c/noticias/noticia-a.htm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8316791" y="4945374"/>
                <a:ext cx="3145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200" b="1" dirty="0" smtClean="0"/>
                  <a:t>...</a:t>
                </a:r>
                <a:endParaRPr lang="pt-BR" sz="1200" b="1" dirty="0"/>
              </a:p>
            </p:txBody>
          </p:sp>
          <p:sp>
            <p:nvSpPr>
              <p:cNvPr id="32" name="Retângulo 31"/>
              <p:cNvSpPr/>
              <p:nvPr/>
            </p:nvSpPr>
            <p:spPr>
              <a:xfrm>
                <a:off x="7179258" y="4294285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/b2c/noticias/noticia-b.htm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3" name="Retângulo 32"/>
              <p:cNvSpPr/>
              <p:nvPr/>
            </p:nvSpPr>
            <p:spPr>
              <a:xfrm>
                <a:off x="7179258" y="4688048"/>
                <a:ext cx="3067758" cy="249309"/>
              </a:xfrm>
              <a:prstGeom prst="rect">
                <a:avLst/>
              </a:prstGeom>
              <a:solidFill>
                <a:srgbClr val="2B3A3C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900" dirty="0">
                    <a:solidFill>
                      <a:schemeClr val="tx2"/>
                    </a:solidFill>
                  </a:rPr>
                  <a:t>http://</a:t>
                </a:r>
                <a:r>
                  <a:rPr lang="pt-BR" sz="900" dirty="0" smtClean="0">
                    <a:solidFill>
                      <a:schemeClr val="tx2"/>
                    </a:solidFill>
                  </a:rPr>
                  <a:t>dominio:porta/contexto</a:t>
                </a:r>
                <a:r>
                  <a:rPr lang="pt-BR" sz="900" b="1" dirty="0" smtClean="0">
                    <a:solidFill>
                      <a:srgbClr val="FFFF00"/>
                    </a:solidFill>
                  </a:rPr>
                  <a:t>/b2c/noticias/noticia-c.htm</a:t>
                </a:r>
                <a:endParaRPr lang="pt-BR" sz="900" b="1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28" name="Conector de Seta Reta 27"/>
            <p:cNvCxnSpPr>
              <a:stCxn id="16" idx="3"/>
            </p:cNvCxnSpPr>
            <p:nvPr/>
          </p:nvCxnSpPr>
          <p:spPr>
            <a:xfrm flipV="1">
              <a:off x="3950485" y="5965754"/>
              <a:ext cx="3553437" cy="73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Agrupar 33"/>
          <p:cNvGrpSpPr/>
          <p:nvPr/>
        </p:nvGrpSpPr>
        <p:grpSpPr>
          <a:xfrm>
            <a:off x="3456699" y="3359700"/>
            <a:ext cx="4225333" cy="249309"/>
            <a:chOff x="2768243" y="3494825"/>
            <a:chExt cx="4225333" cy="249309"/>
          </a:xfrm>
        </p:grpSpPr>
        <p:sp>
          <p:nvSpPr>
            <p:cNvPr id="35" name="Retângulo 34"/>
            <p:cNvSpPr/>
            <p:nvPr/>
          </p:nvSpPr>
          <p:spPr>
            <a:xfrm>
              <a:off x="4602794" y="349482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/b2c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36" name="Conector de Seta Reta 35"/>
            <p:cNvCxnSpPr>
              <a:endCxn id="35" idx="1"/>
            </p:cNvCxnSpPr>
            <p:nvPr/>
          </p:nvCxnSpPr>
          <p:spPr>
            <a:xfrm flipV="1">
              <a:off x="2768243" y="3619480"/>
              <a:ext cx="1834551" cy="77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Agrupar 36"/>
          <p:cNvGrpSpPr/>
          <p:nvPr/>
        </p:nvGrpSpPr>
        <p:grpSpPr>
          <a:xfrm>
            <a:off x="3436095" y="3780404"/>
            <a:ext cx="2163655" cy="480887"/>
            <a:chOff x="1148917" y="2163542"/>
            <a:chExt cx="2079939" cy="480887"/>
          </a:xfrm>
        </p:grpSpPr>
        <p:grpSp>
          <p:nvGrpSpPr>
            <p:cNvPr id="38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9" y="2163542"/>
              <a:ext cx="1653727" cy="480887"/>
              <a:chOff x="9353552" y="2193321"/>
              <a:chExt cx="1988580" cy="1195431"/>
            </a:xfrm>
            <a:solidFill>
              <a:srgbClr val="FFFF00"/>
            </a:solidFill>
          </p:grpSpPr>
          <p:sp>
            <p:nvSpPr>
              <p:cNvPr id="41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2" y="2193321"/>
                <a:ext cx="1988580" cy="1195431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2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7992" y="2389736"/>
                <a:ext cx="1570882" cy="9181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Formato específico de URL amigável: vazio </a:t>
                </a:r>
              </a:p>
            </p:txBody>
          </p:sp>
        </p:grpSp>
        <p:pic>
          <p:nvPicPr>
            <p:cNvPr id="39" name="Imagem 3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969" y="2323187"/>
              <a:ext cx="198151" cy="198151"/>
            </a:xfrm>
            <a:prstGeom prst="rect">
              <a:avLst/>
            </a:prstGeom>
          </p:spPr>
        </p:pic>
        <p:cxnSp>
          <p:nvCxnSpPr>
            <p:cNvPr id="40" name="Conector de Seta Reta 39"/>
            <p:cNvCxnSpPr>
              <a:endCxn id="41" idx="1"/>
            </p:cNvCxnSpPr>
            <p:nvPr/>
          </p:nvCxnSpPr>
          <p:spPr>
            <a:xfrm>
              <a:off x="1148917" y="2403986"/>
              <a:ext cx="4262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Agrupar 42"/>
          <p:cNvGrpSpPr/>
          <p:nvPr/>
        </p:nvGrpSpPr>
        <p:grpSpPr>
          <a:xfrm>
            <a:off x="2279425" y="3868580"/>
            <a:ext cx="1156670" cy="304089"/>
            <a:chOff x="3252368" y="3255359"/>
            <a:chExt cx="1156670" cy="304089"/>
          </a:xfrm>
        </p:grpSpPr>
        <p:sp>
          <p:nvSpPr>
            <p:cNvPr id="4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252368" y="3255359"/>
              <a:ext cx="1156670" cy="30408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Publicações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8554" y="3316717"/>
              <a:ext cx="177894" cy="177894"/>
            </a:xfrm>
            <a:prstGeom prst="rect">
              <a:avLst/>
            </a:prstGeom>
          </p:spPr>
        </p:pic>
      </p:grpSp>
      <p:sp>
        <p:nvSpPr>
          <p:cNvPr id="4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29429" y="417652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47" name="Agrupar 46"/>
          <p:cNvGrpSpPr/>
          <p:nvPr/>
        </p:nvGrpSpPr>
        <p:grpSpPr>
          <a:xfrm>
            <a:off x="1608144" y="2154487"/>
            <a:ext cx="2409721" cy="322220"/>
            <a:chOff x="914868" y="2322208"/>
            <a:chExt cx="2409721" cy="322220"/>
          </a:xfrm>
        </p:grpSpPr>
        <p:grpSp>
          <p:nvGrpSpPr>
            <p:cNvPr id="48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322208"/>
              <a:ext cx="1749462" cy="322220"/>
              <a:chOff x="9353551" y="2587749"/>
              <a:chExt cx="2103700" cy="801003"/>
            </a:xfrm>
            <a:solidFill>
              <a:srgbClr val="FFFF00"/>
            </a:solidFill>
          </p:grpSpPr>
          <p:sp>
            <p:nvSpPr>
              <p:cNvPr id="51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587749"/>
                <a:ext cx="2103700" cy="801003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52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41195" y="2747721"/>
                <a:ext cx="1759259" cy="5738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URL amigável: habilitado </a:t>
                </a:r>
              </a:p>
            </p:txBody>
          </p:sp>
        </p:grpSp>
        <p:pic>
          <p:nvPicPr>
            <p:cNvPr id="49" name="Imagem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809" y="2386559"/>
              <a:ext cx="198151" cy="198151"/>
            </a:xfrm>
            <a:prstGeom prst="rect">
              <a:avLst/>
            </a:prstGeom>
          </p:spPr>
        </p:pic>
        <p:cxnSp>
          <p:nvCxnSpPr>
            <p:cNvPr id="50" name="Conector de Seta Reta 49"/>
            <p:cNvCxnSpPr>
              <a:endCxn id="51" idx="1"/>
            </p:cNvCxnSpPr>
            <p:nvPr/>
          </p:nvCxnSpPr>
          <p:spPr>
            <a:xfrm flipV="1">
              <a:off x="914868" y="2483318"/>
              <a:ext cx="660258" cy="127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05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535" y="90664"/>
            <a:ext cx="12192000" cy="1203900"/>
          </a:xfrm>
        </p:spPr>
        <p:txBody>
          <a:bodyPr/>
          <a:lstStyle/>
          <a:p>
            <a:r>
              <a:rPr lang="pt-BR" dirty="0"/>
              <a:t>Formato específico de URL amigável </a:t>
            </a:r>
            <a:r>
              <a:rPr lang="pt-BR" dirty="0" smtClean="0"/>
              <a:t>configuração </a:t>
            </a:r>
            <a:r>
              <a:rPr lang="pt-BR" dirty="0"/>
              <a:t>/${</a:t>
            </a:r>
            <a:r>
              <a:rPr lang="pt-BR" dirty="0" err="1"/>
              <a:t>wr.locale</a:t>
            </a:r>
            <a:r>
              <a:rPr lang="pt-BR" dirty="0"/>
              <a:t>}</a:t>
            </a:r>
          </a:p>
        </p:txBody>
      </p:sp>
      <p:sp>
        <p:nvSpPr>
          <p:cNvPr id="4" name="Retângulo 3"/>
          <p:cNvSpPr/>
          <p:nvPr/>
        </p:nvSpPr>
        <p:spPr>
          <a:xfrm>
            <a:off x="245824" y="1939060"/>
            <a:ext cx="4355719" cy="345680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5" name="Agrupar 4"/>
          <p:cNvGrpSpPr/>
          <p:nvPr/>
        </p:nvGrpSpPr>
        <p:grpSpPr>
          <a:xfrm>
            <a:off x="321038" y="2218847"/>
            <a:ext cx="2999469" cy="2920376"/>
            <a:chOff x="128533" y="2343976"/>
            <a:chExt cx="2999469" cy="2920376"/>
          </a:xfrm>
        </p:grpSpPr>
        <p:grpSp>
          <p:nvGrpSpPr>
            <p:cNvPr id="6" name="Agrupar 5"/>
            <p:cNvGrpSpPr/>
            <p:nvPr/>
          </p:nvGrpSpPr>
          <p:grpSpPr>
            <a:xfrm>
              <a:off x="870729" y="2917286"/>
              <a:ext cx="2257273" cy="2347066"/>
              <a:chOff x="319015" y="2679104"/>
              <a:chExt cx="2257273" cy="2347066"/>
            </a:xfrm>
          </p:grpSpPr>
          <p:sp>
            <p:nvSpPr>
              <p:cNvPr id="10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83212" y="2990686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9166" y="3231877"/>
                <a:ext cx="1175388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Página inicial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2" name="Imagem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55535" y="3313046"/>
                <a:ext cx="141749" cy="141749"/>
              </a:xfrm>
              <a:prstGeom prst="rect">
                <a:avLst/>
              </a:prstGeom>
            </p:spPr>
          </p:pic>
          <p:sp>
            <p:nvSpPr>
              <p:cNvPr id="13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319015" y="2679104"/>
                <a:ext cx="786335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B2C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4" name="Imagem 1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01" y="2740462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5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49166" y="3789460"/>
                <a:ext cx="811897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Notícias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16" name="Imagem 1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5352" y="3850818"/>
                <a:ext cx="177894" cy="177894"/>
              </a:xfrm>
              <a:prstGeom prst="rect">
                <a:avLst/>
              </a:prstGeom>
            </p:spPr>
          </p:pic>
          <p:sp>
            <p:nvSpPr>
              <p:cNvPr id="17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577851" y="2983193"/>
                <a:ext cx="427167" cy="1045518"/>
              </a:xfrm>
              <a:prstGeom prst="bentArrow">
                <a:avLst>
                  <a:gd name="adj1" fmla="val 25000"/>
                  <a:gd name="adj2" fmla="val 25000"/>
                  <a:gd name="adj3" fmla="val 27057"/>
                  <a:gd name="adj4" fmla="val 4992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91177" y="4095632"/>
                <a:ext cx="440201" cy="50847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7131" y="4336823"/>
                <a:ext cx="819157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Lista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0" name="Imagem 1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3500" y="4417992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1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757132" y="4722081"/>
                <a:ext cx="819156" cy="304089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900" dirty="0" smtClean="0">
                    <a:solidFill>
                      <a:schemeClr val="tx2"/>
                    </a:solidFill>
                  </a:rPr>
                  <a:t>Detalhe</a:t>
                </a:r>
                <a:endParaRPr lang="pt-BR" sz="9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22" name="Imagem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3500" y="4803250"/>
                <a:ext cx="141749" cy="141749"/>
              </a:xfrm>
              <a:prstGeom prst="rect">
                <a:avLst/>
              </a:prstGeom>
            </p:spPr>
          </p:pic>
          <p:sp>
            <p:nvSpPr>
              <p:cNvPr id="23" name="Seta: Canal 2">
                <a:extLst>
                  <a:ext uri="{FF2B5EF4-FFF2-40B4-BE49-F238E27FC236}">
                    <a16:creationId xmlns:a16="http://schemas.microsoft.com/office/drawing/2014/main" id="{0259E8BB-B4EC-4ACE-84E9-A8B39558CF13}"/>
                  </a:ext>
                </a:extLst>
              </p:cNvPr>
              <p:cNvSpPr/>
              <p:nvPr/>
            </p:nvSpPr>
            <p:spPr>
              <a:xfrm flipV="1">
                <a:off x="1262001" y="4095631"/>
                <a:ext cx="476558" cy="849367"/>
              </a:xfrm>
              <a:prstGeom prst="ben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Seta: Canal 2">
              <a:extLst>
                <a:ext uri="{FF2B5EF4-FFF2-40B4-BE49-F238E27FC236}">
                  <a16:creationId xmlns:a16="http://schemas.microsoft.com/office/drawing/2014/main" id="{0259E8BB-B4EC-4ACE-84E9-A8B39558CF13}"/>
                </a:ext>
              </a:extLst>
            </p:cNvPr>
            <p:cNvSpPr/>
            <p:nvPr/>
          </p:nvSpPr>
          <p:spPr>
            <a:xfrm flipV="1">
              <a:off x="392730" y="2655558"/>
              <a:ext cx="440201" cy="50847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8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128533" y="2343976"/>
              <a:ext cx="786335" cy="304089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900" dirty="0" smtClean="0">
                  <a:solidFill>
                    <a:schemeClr val="tx2"/>
                  </a:solidFill>
                </a:rPr>
                <a:t>Portal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19" y="2405334"/>
              <a:ext cx="177894" cy="177894"/>
            </a:xfrm>
            <a:prstGeom prst="rect">
              <a:avLst/>
            </a:prstGeom>
          </p:spPr>
        </p:pic>
      </p:grpSp>
      <p:sp>
        <p:nvSpPr>
          <p:cNvPr id="33" name="CaixaDeTexto 32"/>
          <p:cNvSpPr txBox="1"/>
          <p:nvPr/>
        </p:nvSpPr>
        <p:spPr>
          <a:xfrm>
            <a:off x="3821659" y="1969538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Estrutura</a:t>
            </a:r>
            <a:endParaRPr lang="pt-BR" sz="1200" dirty="0"/>
          </a:p>
        </p:txBody>
      </p:sp>
      <p:grpSp>
        <p:nvGrpSpPr>
          <p:cNvPr id="34" name="Agrupar 33"/>
          <p:cNvGrpSpPr/>
          <p:nvPr/>
        </p:nvGrpSpPr>
        <p:grpSpPr>
          <a:xfrm>
            <a:off x="1849569" y="2697762"/>
            <a:ext cx="2625225" cy="480887"/>
            <a:chOff x="944589" y="2163542"/>
            <a:chExt cx="2523651" cy="480887"/>
          </a:xfrm>
        </p:grpSpPr>
        <p:grpSp>
          <p:nvGrpSpPr>
            <p:cNvPr id="35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163542"/>
              <a:ext cx="1893113" cy="480887"/>
              <a:chOff x="9353551" y="2193321"/>
              <a:chExt cx="2276438" cy="1195431"/>
            </a:xfrm>
            <a:solidFill>
              <a:srgbClr val="FFFF00"/>
            </a:solidFill>
          </p:grpSpPr>
          <p:sp>
            <p:nvSpPr>
              <p:cNvPr id="38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193321"/>
                <a:ext cx="2276438" cy="1195431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39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7992" y="2389736"/>
                <a:ext cx="1837806" cy="9181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Formato específico de URL amigável</a:t>
                </a:r>
                <a:r>
                  <a:rPr lang="pt-BR" sz="900" dirty="0"/>
                  <a:t>: /${</a:t>
                </a:r>
                <a:r>
                  <a:rPr lang="pt-BR" sz="900" dirty="0" err="1"/>
                  <a:t>wr.locale</a:t>
                </a:r>
                <a:r>
                  <a:rPr lang="pt-BR" sz="900" dirty="0"/>
                  <a:t>} </a:t>
                </a:r>
                <a:endParaRPr lang="pt-BR" sz="900" dirty="0" smtClean="0"/>
              </a:p>
            </p:txBody>
          </p:sp>
        </p:grpSp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969" y="2323187"/>
              <a:ext cx="198151" cy="198151"/>
            </a:xfrm>
            <a:prstGeom prst="rect">
              <a:avLst/>
            </a:prstGeom>
          </p:spPr>
        </p:pic>
        <p:cxnSp>
          <p:nvCxnSpPr>
            <p:cNvPr id="37" name="Conector de Seta Reta 36"/>
            <p:cNvCxnSpPr>
              <a:stCxn id="13" idx="3"/>
              <a:endCxn id="38" idx="1"/>
            </p:cNvCxnSpPr>
            <p:nvPr/>
          </p:nvCxnSpPr>
          <p:spPr>
            <a:xfrm flipV="1">
              <a:off x="944589" y="2403986"/>
              <a:ext cx="630540" cy="59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Agrupar 47"/>
          <p:cNvGrpSpPr/>
          <p:nvPr/>
        </p:nvGrpSpPr>
        <p:grpSpPr>
          <a:xfrm>
            <a:off x="3320505" y="3178649"/>
            <a:ext cx="8619921" cy="1808751"/>
            <a:chOff x="3128000" y="3303778"/>
            <a:chExt cx="8619921" cy="1808751"/>
          </a:xfrm>
        </p:grpSpPr>
        <p:sp>
          <p:nvSpPr>
            <p:cNvPr id="49" name="Retângulo 48"/>
            <p:cNvSpPr/>
            <p:nvPr/>
          </p:nvSpPr>
          <p:spPr>
            <a:xfrm>
              <a:off x="8172086" y="3303778"/>
              <a:ext cx="3575835" cy="1808751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rgbClr val="0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etângulo 49"/>
            <p:cNvSpPr/>
            <p:nvPr/>
          </p:nvSpPr>
          <p:spPr>
            <a:xfrm>
              <a:off x="8307742" y="3503617"/>
              <a:ext cx="3265554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/pt_br/noticias/noticia-a.htm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9746882" y="4790366"/>
              <a:ext cx="314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smtClean="0"/>
                <a:t>...</a:t>
              </a:r>
              <a:endParaRPr lang="pt-BR" sz="1200" b="1" dirty="0"/>
            </a:p>
          </p:txBody>
        </p:sp>
        <p:sp>
          <p:nvSpPr>
            <p:cNvPr id="52" name="Retângulo 51"/>
            <p:cNvSpPr/>
            <p:nvPr/>
          </p:nvSpPr>
          <p:spPr>
            <a:xfrm>
              <a:off x="8307741" y="3856983"/>
              <a:ext cx="3265555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/pt_br/noticias/noticia-b.htm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53" name="Retângulo 52"/>
            <p:cNvSpPr/>
            <p:nvPr/>
          </p:nvSpPr>
          <p:spPr>
            <a:xfrm>
              <a:off x="8307741" y="4209455"/>
              <a:ext cx="3265555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/en_us/noticias/noticia-a.htm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54" name="Retângulo 53"/>
            <p:cNvSpPr/>
            <p:nvPr/>
          </p:nvSpPr>
          <p:spPr>
            <a:xfrm>
              <a:off x="8307740" y="4562821"/>
              <a:ext cx="3265556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/en_us/noticias/noticia-b.htm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55" name="Conector de Seta Reta 54"/>
            <p:cNvCxnSpPr/>
            <p:nvPr/>
          </p:nvCxnSpPr>
          <p:spPr>
            <a:xfrm flipV="1">
              <a:off x="3128000" y="5057497"/>
              <a:ext cx="5044086" cy="369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Agrupar 55"/>
          <p:cNvGrpSpPr/>
          <p:nvPr/>
        </p:nvGrpSpPr>
        <p:grpSpPr>
          <a:xfrm>
            <a:off x="2968773" y="2626260"/>
            <a:ext cx="5314974" cy="999126"/>
            <a:chOff x="2776268" y="2751389"/>
            <a:chExt cx="5314974" cy="999126"/>
          </a:xfrm>
        </p:grpSpPr>
        <p:sp>
          <p:nvSpPr>
            <p:cNvPr id="57" name="Retângulo 56"/>
            <p:cNvSpPr/>
            <p:nvPr/>
          </p:nvSpPr>
          <p:spPr>
            <a:xfrm>
              <a:off x="4515407" y="2751389"/>
              <a:ext cx="3575835" cy="99912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rgbClr val="0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8" name="Retângulo 57"/>
            <p:cNvSpPr/>
            <p:nvPr/>
          </p:nvSpPr>
          <p:spPr>
            <a:xfrm>
              <a:off x="4651063" y="2833535"/>
              <a:ext cx="3265554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/pt_br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59" name="Retângulo 58"/>
            <p:cNvSpPr/>
            <p:nvPr/>
          </p:nvSpPr>
          <p:spPr>
            <a:xfrm>
              <a:off x="4651062" y="3186901"/>
              <a:ext cx="3265555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/en_us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60" name="Conector de Seta Reta 59"/>
            <p:cNvCxnSpPr>
              <a:stCxn id="11" idx="3"/>
            </p:cNvCxnSpPr>
            <p:nvPr/>
          </p:nvCxnSpPr>
          <p:spPr>
            <a:xfrm>
              <a:off x="2776268" y="3622104"/>
              <a:ext cx="171361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aixaDeTexto 60"/>
            <p:cNvSpPr txBox="1"/>
            <p:nvPr/>
          </p:nvSpPr>
          <p:spPr>
            <a:xfrm>
              <a:off x="6126584" y="3440875"/>
              <a:ext cx="314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smtClean="0"/>
                <a:t>...</a:t>
              </a:r>
              <a:endParaRPr lang="pt-BR" sz="1200" b="1" dirty="0"/>
            </a:p>
          </p:txBody>
        </p:sp>
      </p:grpSp>
      <p:grpSp>
        <p:nvGrpSpPr>
          <p:cNvPr id="62" name="Agrupar 61"/>
          <p:cNvGrpSpPr/>
          <p:nvPr/>
        </p:nvGrpSpPr>
        <p:grpSpPr>
          <a:xfrm>
            <a:off x="3320506" y="3721525"/>
            <a:ext cx="4963241" cy="999126"/>
            <a:chOff x="3128001" y="3846654"/>
            <a:chExt cx="4963241" cy="999126"/>
          </a:xfrm>
        </p:grpSpPr>
        <p:sp>
          <p:nvSpPr>
            <p:cNvPr id="63" name="Retângulo 62"/>
            <p:cNvSpPr/>
            <p:nvPr/>
          </p:nvSpPr>
          <p:spPr>
            <a:xfrm>
              <a:off x="4515407" y="3846654"/>
              <a:ext cx="3575835" cy="99912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rgbClr val="0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4" name="Retângulo 63"/>
            <p:cNvSpPr/>
            <p:nvPr/>
          </p:nvSpPr>
          <p:spPr>
            <a:xfrm>
              <a:off x="4651063" y="3937852"/>
              <a:ext cx="3265554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/pt_br/noticias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4651062" y="4291218"/>
              <a:ext cx="3265555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/en_us/noticias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66" name="Conector de Seta Reta 65"/>
            <p:cNvCxnSpPr/>
            <p:nvPr/>
          </p:nvCxnSpPr>
          <p:spPr>
            <a:xfrm flipV="1">
              <a:off x="3128001" y="4702758"/>
              <a:ext cx="1387405" cy="101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CaixaDeTexto 66"/>
            <p:cNvSpPr txBox="1"/>
            <p:nvPr/>
          </p:nvSpPr>
          <p:spPr>
            <a:xfrm>
              <a:off x="6146069" y="4528159"/>
              <a:ext cx="314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smtClean="0"/>
                <a:t>...</a:t>
              </a:r>
              <a:endParaRPr lang="pt-BR" sz="1200" b="1" dirty="0"/>
            </a:p>
          </p:txBody>
        </p:sp>
      </p:grpSp>
      <p:grpSp>
        <p:nvGrpSpPr>
          <p:cNvPr id="74" name="Agrupar 73"/>
          <p:cNvGrpSpPr/>
          <p:nvPr/>
        </p:nvGrpSpPr>
        <p:grpSpPr>
          <a:xfrm>
            <a:off x="1107373" y="2197079"/>
            <a:ext cx="2409721" cy="322220"/>
            <a:chOff x="914868" y="2322208"/>
            <a:chExt cx="2409721" cy="322220"/>
          </a:xfrm>
        </p:grpSpPr>
        <p:grpSp>
          <p:nvGrpSpPr>
            <p:cNvPr id="75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322208"/>
              <a:ext cx="1749462" cy="322220"/>
              <a:chOff x="9353551" y="2587749"/>
              <a:chExt cx="2103700" cy="801003"/>
            </a:xfrm>
            <a:solidFill>
              <a:srgbClr val="FFFF00"/>
            </a:solidFill>
          </p:grpSpPr>
          <p:sp>
            <p:nvSpPr>
              <p:cNvPr id="78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587749"/>
                <a:ext cx="2103700" cy="801003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79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41195" y="2747721"/>
                <a:ext cx="1759259" cy="5738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URL amigável: habilitado </a:t>
                </a:r>
              </a:p>
            </p:txBody>
          </p:sp>
        </p:grpSp>
        <p:pic>
          <p:nvPicPr>
            <p:cNvPr id="76" name="Imagem 7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809" y="2386559"/>
              <a:ext cx="198151" cy="198151"/>
            </a:xfrm>
            <a:prstGeom prst="rect">
              <a:avLst/>
            </a:prstGeom>
          </p:spPr>
        </p:pic>
        <p:cxnSp>
          <p:nvCxnSpPr>
            <p:cNvPr id="77" name="Conector de Seta Reta 76"/>
            <p:cNvCxnSpPr>
              <a:endCxn id="78" idx="1"/>
            </p:cNvCxnSpPr>
            <p:nvPr/>
          </p:nvCxnSpPr>
          <p:spPr>
            <a:xfrm flipV="1">
              <a:off x="914868" y="2483318"/>
              <a:ext cx="660258" cy="127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2820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Conflitos de URL amigável</a:t>
            </a:r>
          </a:p>
        </p:txBody>
      </p:sp>
      <p:sp>
        <p:nvSpPr>
          <p:cNvPr id="4" name="Retângulo 3"/>
          <p:cNvSpPr/>
          <p:nvPr/>
        </p:nvSpPr>
        <p:spPr>
          <a:xfrm>
            <a:off x="390203" y="1862058"/>
            <a:ext cx="4355719" cy="46896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471810" y="302673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937764" y="3267928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 inicial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33" y="3349097"/>
            <a:ext cx="141749" cy="141749"/>
          </a:xfrm>
          <a:prstGeom prst="rect">
            <a:avLst/>
          </a:prstGeom>
        </p:spPr>
      </p:pic>
      <p:sp>
        <p:nvSpPr>
          <p:cNvPr id="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207613" y="2715155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99" y="2776513"/>
            <a:ext cx="177894" cy="177894"/>
          </a:xfrm>
          <a:prstGeom prst="rect">
            <a:avLst/>
          </a:prstGeom>
        </p:spPr>
      </p:pic>
      <p:sp>
        <p:nvSpPr>
          <p:cNvPr id="1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937764" y="3825511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50" y="3886869"/>
            <a:ext cx="177894" cy="177894"/>
          </a:xfrm>
          <a:prstGeom prst="rect">
            <a:avLst/>
          </a:prstGeom>
        </p:spPr>
      </p:pic>
      <p:sp>
        <p:nvSpPr>
          <p:cNvPr id="12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466449" y="3019244"/>
            <a:ext cx="427167" cy="1045518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179775" y="4131683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645729" y="4372874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98" y="4454043"/>
            <a:ext cx="141749" cy="141749"/>
          </a:xfrm>
          <a:prstGeom prst="rect">
            <a:avLst/>
          </a:prstGeom>
        </p:spPr>
      </p:pic>
      <p:sp>
        <p:nvSpPr>
          <p:cNvPr id="1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473094" y="3019244"/>
            <a:ext cx="400200" cy="2384377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937764" y="5171862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Blog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50" y="5233220"/>
            <a:ext cx="177894" cy="177894"/>
          </a:xfrm>
          <a:prstGeom prst="rect">
            <a:avLst/>
          </a:prstGeom>
        </p:spPr>
      </p:pic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179775" y="547803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645729" y="5719225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098" y="5800394"/>
            <a:ext cx="141749" cy="141749"/>
          </a:xfrm>
          <a:prstGeom prst="rect">
            <a:avLst/>
          </a:prstGeom>
        </p:spPr>
      </p:pic>
      <p:sp>
        <p:nvSpPr>
          <p:cNvPr id="22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729614" y="245342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465417" y="2141845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Portal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03" y="2203203"/>
            <a:ext cx="177894" cy="177894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3966038" y="189253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Estrutura</a:t>
            </a:r>
            <a:endParaRPr lang="pt-BR" sz="1200" dirty="0"/>
          </a:p>
        </p:txBody>
      </p:sp>
      <p:grpSp>
        <p:nvGrpSpPr>
          <p:cNvPr id="26" name="Agrupar 25"/>
          <p:cNvGrpSpPr/>
          <p:nvPr/>
        </p:nvGrpSpPr>
        <p:grpSpPr>
          <a:xfrm>
            <a:off x="3462202" y="5746613"/>
            <a:ext cx="5620330" cy="249309"/>
            <a:chOff x="3125318" y="5948744"/>
            <a:chExt cx="5620330" cy="249309"/>
          </a:xfrm>
        </p:grpSpPr>
        <p:sp>
          <p:nvSpPr>
            <p:cNvPr id="27" name="Retângulo 26"/>
            <p:cNvSpPr/>
            <p:nvPr/>
          </p:nvSpPr>
          <p:spPr>
            <a:xfrm>
              <a:off x="4602794" y="5948744"/>
              <a:ext cx="4142854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>
                  <a:solidFill>
                    <a:srgbClr val="FFFF00"/>
                  </a:solidFill>
                </a:rPr>
                <a:t>/-2C9B008181A56A620181A884B906131D-00/</a:t>
              </a:r>
            </a:p>
          </p:txBody>
        </p:sp>
        <p:cxnSp>
          <p:nvCxnSpPr>
            <p:cNvPr id="28" name="Conector de Seta Reta 27"/>
            <p:cNvCxnSpPr>
              <a:endCxn id="27" idx="1"/>
            </p:cNvCxnSpPr>
            <p:nvPr/>
          </p:nvCxnSpPr>
          <p:spPr>
            <a:xfrm>
              <a:off x="3125318" y="6059207"/>
              <a:ext cx="1477476" cy="141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Agrupar 28"/>
          <p:cNvGrpSpPr/>
          <p:nvPr/>
        </p:nvGrpSpPr>
        <p:grpSpPr>
          <a:xfrm>
            <a:off x="3461452" y="4398436"/>
            <a:ext cx="3869008" cy="249309"/>
            <a:chOff x="3124568" y="4600567"/>
            <a:chExt cx="3869008" cy="249309"/>
          </a:xfrm>
        </p:grpSpPr>
        <p:sp>
          <p:nvSpPr>
            <p:cNvPr id="30" name="Retângulo 29"/>
            <p:cNvSpPr/>
            <p:nvPr/>
          </p:nvSpPr>
          <p:spPr>
            <a:xfrm>
              <a:off x="4602794" y="4600567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31" name="Conector de Seta Reta 30"/>
            <p:cNvCxnSpPr/>
            <p:nvPr/>
          </p:nvCxnSpPr>
          <p:spPr>
            <a:xfrm>
              <a:off x="3124568" y="4716417"/>
              <a:ext cx="1478226" cy="141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Agrupar 31"/>
          <p:cNvGrpSpPr/>
          <p:nvPr/>
        </p:nvGrpSpPr>
        <p:grpSpPr>
          <a:xfrm>
            <a:off x="3105127" y="3292694"/>
            <a:ext cx="4225333" cy="249309"/>
            <a:chOff x="2768243" y="3494825"/>
            <a:chExt cx="4225333" cy="249309"/>
          </a:xfrm>
        </p:grpSpPr>
        <p:sp>
          <p:nvSpPr>
            <p:cNvPr id="33" name="Retângulo 32"/>
            <p:cNvSpPr/>
            <p:nvPr/>
          </p:nvSpPr>
          <p:spPr>
            <a:xfrm>
              <a:off x="4602794" y="3494825"/>
              <a:ext cx="2390782" cy="249309"/>
            </a:xfrm>
            <a:prstGeom prst="rect">
              <a:avLst/>
            </a:prstGeom>
            <a:solidFill>
              <a:srgbClr val="2B3A3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http://</a:t>
              </a:r>
              <a:r>
                <a:rPr lang="pt-BR" sz="900" dirty="0" smtClean="0">
                  <a:solidFill>
                    <a:schemeClr val="tx2"/>
                  </a:solidFill>
                </a:rPr>
                <a:t>dominio:porta/contexto</a:t>
              </a:r>
              <a:r>
                <a:rPr lang="pt-BR" sz="900" b="1" dirty="0" smtClean="0">
                  <a:solidFill>
                    <a:srgbClr val="FFFF00"/>
                  </a:solidFill>
                </a:rPr>
                <a:t>/b2c</a:t>
              </a:r>
              <a:endParaRPr lang="pt-BR" sz="9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34" name="Conector de Seta Reta 33"/>
            <p:cNvCxnSpPr>
              <a:endCxn id="33" idx="1"/>
            </p:cNvCxnSpPr>
            <p:nvPr/>
          </p:nvCxnSpPr>
          <p:spPr>
            <a:xfrm flipV="1">
              <a:off x="2768243" y="3619480"/>
              <a:ext cx="1834551" cy="77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Agrupar 34"/>
          <p:cNvGrpSpPr/>
          <p:nvPr/>
        </p:nvGrpSpPr>
        <p:grpSpPr>
          <a:xfrm>
            <a:off x="2755933" y="3725706"/>
            <a:ext cx="2376207" cy="480887"/>
            <a:chOff x="944589" y="2163542"/>
            <a:chExt cx="2284267" cy="480887"/>
          </a:xfrm>
        </p:grpSpPr>
        <p:grpSp>
          <p:nvGrpSpPr>
            <p:cNvPr id="36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9" y="2163542"/>
              <a:ext cx="1653727" cy="480887"/>
              <a:chOff x="9353552" y="2193321"/>
              <a:chExt cx="1988580" cy="1195431"/>
            </a:xfrm>
            <a:solidFill>
              <a:srgbClr val="FFFF00"/>
            </a:solidFill>
          </p:grpSpPr>
          <p:sp>
            <p:nvSpPr>
              <p:cNvPr id="39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2" y="2193321"/>
                <a:ext cx="1988580" cy="1195431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0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7992" y="2389736"/>
                <a:ext cx="1570882" cy="9181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Formato específico de URL amigável: / </a:t>
                </a:r>
              </a:p>
            </p:txBody>
          </p:sp>
        </p:grpSp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969" y="2323187"/>
              <a:ext cx="198151" cy="198151"/>
            </a:xfrm>
            <a:prstGeom prst="rect">
              <a:avLst/>
            </a:prstGeom>
          </p:spPr>
        </p:pic>
        <p:cxnSp>
          <p:nvCxnSpPr>
            <p:cNvPr id="38" name="Conector de Seta Reta 37"/>
            <p:cNvCxnSpPr>
              <a:stCxn id="8" idx="3"/>
              <a:endCxn id="39" idx="1"/>
            </p:cNvCxnSpPr>
            <p:nvPr/>
          </p:nvCxnSpPr>
          <p:spPr>
            <a:xfrm flipV="1">
              <a:off x="944589" y="2403986"/>
              <a:ext cx="630540" cy="59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Agrupar 40"/>
          <p:cNvGrpSpPr/>
          <p:nvPr/>
        </p:nvGrpSpPr>
        <p:grpSpPr>
          <a:xfrm>
            <a:off x="2744136" y="5081028"/>
            <a:ext cx="2376207" cy="480887"/>
            <a:chOff x="944589" y="2163542"/>
            <a:chExt cx="2284267" cy="480887"/>
          </a:xfrm>
        </p:grpSpPr>
        <p:grpSp>
          <p:nvGrpSpPr>
            <p:cNvPr id="42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9" y="2163542"/>
              <a:ext cx="1653727" cy="480887"/>
              <a:chOff x="9353552" y="2193321"/>
              <a:chExt cx="1988580" cy="1195431"/>
            </a:xfrm>
            <a:solidFill>
              <a:srgbClr val="FFFF00"/>
            </a:solidFill>
          </p:grpSpPr>
          <p:sp>
            <p:nvSpPr>
              <p:cNvPr id="45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2" y="2193321"/>
                <a:ext cx="1988580" cy="1195431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46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97992" y="2389736"/>
                <a:ext cx="1570882" cy="9181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Formato específico de URL amigável: / </a:t>
                </a:r>
              </a:p>
            </p:txBody>
          </p:sp>
        </p:grpSp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969" y="2323187"/>
              <a:ext cx="198151" cy="198151"/>
            </a:xfrm>
            <a:prstGeom prst="rect">
              <a:avLst/>
            </a:prstGeom>
          </p:spPr>
        </p:pic>
        <p:cxnSp>
          <p:nvCxnSpPr>
            <p:cNvPr id="44" name="Conector de Seta Reta 43"/>
            <p:cNvCxnSpPr>
              <a:endCxn id="45" idx="1"/>
            </p:cNvCxnSpPr>
            <p:nvPr/>
          </p:nvCxnSpPr>
          <p:spPr>
            <a:xfrm flipV="1">
              <a:off x="944589" y="2403986"/>
              <a:ext cx="630540" cy="59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o Explicativo Retangular com Cantos Arredondados 46"/>
          <p:cNvSpPr/>
          <p:nvPr/>
        </p:nvSpPr>
        <p:spPr>
          <a:xfrm>
            <a:off x="7524216" y="4652495"/>
            <a:ext cx="2960483" cy="780429"/>
          </a:xfrm>
          <a:prstGeom prst="wedgeRoundRectCallout">
            <a:avLst>
              <a:gd name="adj1" fmla="val -19610"/>
              <a:gd name="adj2" fmla="val 845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2"/>
                </a:solidFill>
              </a:rPr>
              <a:t>O</a:t>
            </a:r>
            <a:r>
              <a:rPr lang="pt-BR" sz="900" dirty="0" smtClean="0">
                <a:solidFill>
                  <a:schemeClr val="tx2"/>
                </a:solidFill>
              </a:rPr>
              <a:t> </a:t>
            </a:r>
            <a:r>
              <a:rPr lang="pt-BR" sz="900" dirty="0" err="1" smtClean="0">
                <a:solidFill>
                  <a:schemeClr val="tx2"/>
                </a:solidFill>
              </a:rPr>
              <a:t>LumisXP</a:t>
            </a:r>
            <a:r>
              <a:rPr lang="pt-BR" sz="900" dirty="0" smtClean="0">
                <a:solidFill>
                  <a:schemeClr val="tx2"/>
                </a:solidFill>
              </a:rPr>
              <a:t> </a:t>
            </a:r>
            <a:r>
              <a:rPr lang="pt-BR" sz="900" dirty="0">
                <a:solidFill>
                  <a:schemeClr val="tx2"/>
                </a:solidFill>
              </a:rPr>
              <a:t>acrescenta um identificador de 32 </a:t>
            </a:r>
            <a:r>
              <a:rPr lang="pt-BR" sz="900" dirty="0" smtClean="0">
                <a:solidFill>
                  <a:schemeClr val="tx2"/>
                </a:solidFill>
              </a:rPr>
              <a:t>caracteres para não gerar 2 </a:t>
            </a:r>
            <a:r>
              <a:rPr lang="pt-BR" sz="900" dirty="0" err="1" smtClean="0">
                <a:solidFill>
                  <a:schemeClr val="tx2"/>
                </a:solidFill>
              </a:rPr>
              <a:t>URLs</a:t>
            </a:r>
            <a:r>
              <a:rPr lang="pt-BR" sz="900" dirty="0" smtClean="0">
                <a:solidFill>
                  <a:schemeClr val="tx2"/>
                </a:solidFill>
              </a:rPr>
              <a:t> amigáveis iguais, </a:t>
            </a:r>
            <a:r>
              <a:rPr lang="pt-BR" sz="900" dirty="0">
                <a:solidFill>
                  <a:schemeClr val="tx2"/>
                </a:solidFill>
              </a:rPr>
              <a:t>evitando assim um conflito.</a:t>
            </a:r>
          </a:p>
        </p:txBody>
      </p:sp>
      <p:grpSp>
        <p:nvGrpSpPr>
          <p:cNvPr id="48" name="Agrupar 47"/>
          <p:cNvGrpSpPr/>
          <p:nvPr/>
        </p:nvGrpSpPr>
        <p:grpSpPr>
          <a:xfrm>
            <a:off x="1251752" y="2120077"/>
            <a:ext cx="2409721" cy="322220"/>
            <a:chOff x="914868" y="2322208"/>
            <a:chExt cx="2409721" cy="322220"/>
          </a:xfrm>
        </p:grpSpPr>
        <p:grpSp>
          <p:nvGrpSpPr>
            <p:cNvPr id="49" name="Grup de Usuários 1">
              <a:extLst>
                <a:ext uri="{FF2B5EF4-FFF2-40B4-BE49-F238E27FC236}">
                  <a16:creationId xmlns:a16="http://schemas.microsoft.com/office/drawing/2014/main" id="{1DD18C74-1000-4A1E-B698-FFD4E86C6440}"/>
                </a:ext>
              </a:extLst>
            </p:cNvPr>
            <p:cNvGrpSpPr/>
            <p:nvPr/>
          </p:nvGrpSpPr>
          <p:grpSpPr>
            <a:xfrm>
              <a:off x="1575127" y="2322208"/>
              <a:ext cx="1749462" cy="322220"/>
              <a:chOff x="9353551" y="2587749"/>
              <a:chExt cx="2103700" cy="801003"/>
            </a:xfrm>
            <a:solidFill>
              <a:srgbClr val="FFFF00"/>
            </a:solidFill>
          </p:grpSpPr>
          <p:sp>
            <p:nvSpPr>
              <p:cNvPr id="52" name="Retângulo: Cantos Arredondados 9">
                <a:extLst>
                  <a:ext uri="{FF2B5EF4-FFF2-40B4-BE49-F238E27FC236}">
                    <a16:creationId xmlns:a16="http://schemas.microsoft.com/office/drawing/2014/main" id="{89B4FF5C-BCB0-4DDC-86C2-1321C3FAB5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3551" y="2587749"/>
                <a:ext cx="2103700" cy="801003"/>
              </a:xfrm>
              <a:prstGeom prst="roundRect">
                <a:avLst/>
              </a:prstGeom>
              <a:grpFill/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pt-BR"/>
              </a:p>
            </p:txBody>
          </p:sp>
          <p:sp>
            <p:nvSpPr>
              <p:cNvPr id="53" name="CaixaDeTexto 8">
                <a:extLst>
                  <a:ext uri="{FF2B5EF4-FFF2-40B4-BE49-F238E27FC236}">
                    <a16:creationId xmlns:a16="http://schemas.microsoft.com/office/drawing/2014/main" id="{8A3E113E-8401-4EE5-A207-2240D81F17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41195" y="2747721"/>
                <a:ext cx="1759259" cy="57382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BR" sz="900" dirty="0" smtClean="0"/>
                  <a:t>URL amigável: habilitado </a:t>
                </a:r>
              </a:p>
            </p:txBody>
          </p:sp>
        </p:grpSp>
        <p:pic>
          <p:nvPicPr>
            <p:cNvPr id="50" name="Imagem 4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809" y="2386559"/>
              <a:ext cx="198151" cy="198151"/>
            </a:xfrm>
            <a:prstGeom prst="rect">
              <a:avLst/>
            </a:prstGeom>
          </p:spPr>
        </p:pic>
        <p:cxnSp>
          <p:nvCxnSpPr>
            <p:cNvPr id="51" name="Conector de Seta Reta 50"/>
            <p:cNvCxnSpPr>
              <a:endCxn id="52" idx="1"/>
            </p:cNvCxnSpPr>
            <p:nvPr/>
          </p:nvCxnSpPr>
          <p:spPr>
            <a:xfrm flipV="1">
              <a:off x="914868" y="2483318"/>
              <a:ext cx="660258" cy="127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553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429</Words>
  <Application>Microsoft Office PowerPoint</Application>
  <PresentationFormat>Widescreen</PresentationFormat>
  <Paragraphs>177</Paragraphs>
  <Slides>9</Slides>
  <Notes>1</Notes>
  <HiddenSlides>1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Open Sans</vt:lpstr>
      <vt:lpstr>Arial</vt:lpstr>
      <vt:lpstr>Times New Roman</vt:lpstr>
      <vt:lpstr>LumisXP</vt:lpstr>
      <vt:lpstr>URLs amigáveis e Web Resources</vt:lpstr>
      <vt:lpstr>Web Resources</vt:lpstr>
      <vt:lpstr>Geração de Web Resources</vt:lpstr>
      <vt:lpstr>Geração de Web Resources</vt:lpstr>
      <vt:lpstr>Habilitando URL amigável</vt:lpstr>
      <vt:lpstr>Formato específico de URL amigável configuração “/”</vt:lpstr>
      <vt:lpstr>Formato específico de URL amigável configuração vazio</vt:lpstr>
      <vt:lpstr>Formato específico de URL amigável configuração /${wr.locale}</vt:lpstr>
      <vt:lpstr>Conflitos de URL amigável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24</cp:revision>
  <dcterms:created xsi:type="dcterms:W3CDTF">2021-11-26T20:26:05Z</dcterms:created>
  <dcterms:modified xsi:type="dcterms:W3CDTF">2025-01-04T00:19:15Z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