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60" r:id="rId4"/>
    <p:sldId id="261" r:id="rId5"/>
    <p:sldId id="262" r:id="rId6"/>
  </p:sldIdLst>
  <p:sldSz cx="12192000" cy="6858000"/>
  <p:notesSz cx="7559675" cy="10691813"/>
  <p:embeddedFontLst>
    <p:embeddedFont>
      <p:font typeface="Open Sans" panose="020B0604020202020204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4" roundtripDataSignature="AMtx7miltBXoZL463GbhBeUbjXIj9ZW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733C"/>
    <a:srgbClr val="145C46"/>
    <a:srgbClr val="32823C"/>
    <a:srgbClr val="1C6B2B"/>
    <a:srgbClr val="552378"/>
    <a:srgbClr val="851E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c1215d96f_1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c1215d96f_1_24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31c1215d96f_1_241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 type="blank">
  <p:cSld name="BLANK">
    <p:bg>
      <p:bgPr>
        <a:solidFill>
          <a:srgbClr val="EDEDED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ea22783c79_3_9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ea22783c79_3_5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56" name="Google Shape;56;g1ea22783c79_3_54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57" name="Google Shape;57;g1ea22783c79_3_5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a22783c79_3_58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0" name="Google Shape;60;g1ea22783c79_3_5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a22783c79_3_7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ea22783c79_3_7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a22783c79_3_73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6" name="Google Shape;66;g1ea22783c79_3_73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7" name="Google Shape;67;g1ea22783c79_3_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a22783c79_3_77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70" name="Google Shape;70;g1ea22783c79_3_7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ea22783c79_3_80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ea22783c79_3_8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74" name="Google Shape;74;g1ea22783c79_3_8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5" name="Google Shape;75;g1ea22783c79_3_8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g1ea22783c79_3_8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ea22783c79_3_86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9" name="Google Shape;79;g1ea22783c79_3_8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a22783c79_3_89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" name="Google Shape;82;g1ea22783c79_3_89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1ea22783c79_3_8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capa">
  <p:cSld name="BLANK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g31c1215d96f_1_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g31c1215d96f_1_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5880" y="406164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g31c1215d96f_1_73"/>
          <p:cNvSpPr txBox="1">
            <a:spLocks noGrp="1"/>
          </p:cNvSpPr>
          <p:nvPr>
            <p:ph type="title"/>
          </p:nvPr>
        </p:nvSpPr>
        <p:spPr>
          <a:xfrm>
            <a:off x="623875" y="2767350"/>
            <a:ext cx="109314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>
  <p:cSld name="BLANK_1_1">
    <p:bg>
      <p:bgPr>
        <a:solidFill>
          <a:srgbClr val="EDEDED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31c1215d96f_1_13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1" name="Google Shape;21;g31c1215d96f_1_130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2" name="Google Shape;22;g31c1215d96f_1_1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g31c1215d96f_1_13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31c1215d96f_1_130"/>
          <p:cNvSpPr txBox="1">
            <a:spLocks noGrp="1"/>
          </p:cNvSpPr>
          <p:nvPr>
            <p:ph type="body" idx="1"/>
          </p:nvPr>
        </p:nvSpPr>
        <p:spPr>
          <a:xfrm>
            <a:off x="1182150" y="1913150"/>
            <a:ext cx="9710400" cy="43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+ Texto">
  <p:cSld name="BLANK_1_1_1">
    <p:bg>
      <p:bgPr>
        <a:solidFill>
          <a:srgbClr val="EDEDED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31c1215d96f_1_26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7" name="Google Shape;27;g31c1215d96f_1_266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8" name="Google Shape;28;g31c1215d96f_1_2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g31c1215d96f_1_266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à esquerda + Texto à direita">
  <p:cSld name="CUSTOM">
    <p:bg>
      <p:bgPr>
        <a:solidFill>
          <a:srgbClr val="EDEDED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1c1215d96f_1_0"/>
          <p:cNvSpPr txBox="1">
            <a:spLocks noGrp="1"/>
          </p:cNvSpPr>
          <p:nvPr>
            <p:ph type="title"/>
          </p:nvPr>
        </p:nvSpPr>
        <p:spPr>
          <a:xfrm>
            <a:off x="5753250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2" name="Google Shape;32;g31c1215d96f_1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g31c1215d96f_1_0"/>
          <p:cNvSpPr txBox="1">
            <a:spLocks noGrp="1"/>
          </p:cNvSpPr>
          <p:nvPr>
            <p:ph type="body" idx="1"/>
          </p:nvPr>
        </p:nvSpPr>
        <p:spPr>
          <a:xfrm>
            <a:off x="6121350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Google Shape;34;g31c1215d96f_1_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1c1215d96f_1_0"/>
          <p:cNvSpPr>
            <a:spLocks noGrp="1"/>
          </p:cNvSpPr>
          <p:nvPr>
            <p:ph type="pic" idx="2"/>
          </p:nvPr>
        </p:nvSpPr>
        <p:spPr>
          <a:xfrm>
            <a:off x="820489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à esquerda + Imagem à direita">
  <p:cSld name="CUSTOM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c1215d96f_1_18"/>
          <p:cNvSpPr txBox="1">
            <a:spLocks noGrp="1"/>
          </p:cNvSpPr>
          <p:nvPr>
            <p:ph type="title"/>
          </p:nvPr>
        </p:nvSpPr>
        <p:spPr>
          <a:xfrm>
            <a:off x="820425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g31c1215d96f_1_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g31c1215d96f_1_18"/>
          <p:cNvSpPr txBox="1">
            <a:spLocks noGrp="1"/>
          </p:cNvSpPr>
          <p:nvPr>
            <p:ph type="body" idx="1"/>
          </p:nvPr>
        </p:nvSpPr>
        <p:spPr>
          <a:xfrm>
            <a:off x="820425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pic>
        <p:nvPicPr>
          <p:cNvPr id="40" name="Google Shape;40;g31c1215d96f_1_18"/>
          <p:cNvPicPr preferRelativeResize="0"/>
          <p:nvPr/>
        </p:nvPicPr>
        <p:blipFill rotWithShape="1">
          <a:blip r:embed="rId3">
            <a:alphaModFix/>
          </a:blip>
          <a:srcRect t="8053" b="8061"/>
          <a:stretch/>
        </p:blipFill>
        <p:spPr>
          <a:xfrm>
            <a:off x="7134025" y="1513937"/>
            <a:ext cx="4565824" cy="383013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g31c1215d96f_1_18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31c1215d96f_1_18"/>
          <p:cNvSpPr>
            <a:spLocks noGrp="1"/>
          </p:cNvSpPr>
          <p:nvPr>
            <p:ph type="pic" idx="2"/>
          </p:nvPr>
        </p:nvSpPr>
        <p:spPr>
          <a:xfrm>
            <a:off x="7133951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echamento">
  <p:cSld name="CUSTOM_1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g31c1215d96f_1_1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0" y="-175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ea22783c79_3_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1ea22783c79_3_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8" name="Google Shape;48;g1ea22783c79_3_6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9" name="Google Shape;49;g1ea22783c79_3_6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a22783c79_3_6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1ea22783c79_3_6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g1ea22783c79_3_6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DEDED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ea22783c79_3_5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"/>
              <a:buNone/>
              <a:defRPr sz="37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1ea22783c79_3_5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2400"/>
              <a:buFont typeface="Open Sans"/>
              <a:buChar char="●"/>
              <a:defRPr sz="24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g1ea22783c79_3_5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1.svg"/><Relationship Id="rId7" Type="http://schemas.openxmlformats.org/officeDocument/2006/relationships/image" Target="../media/image17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15.svg"/><Relationship Id="rId4" Type="http://schemas.openxmlformats.org/officeDocument/2006/relationships/image" Target="../media/image8.png"/><Relationship Id="rId9" Type="http://schemas.openxmlformats.org/officeDocument/2006/relationships/image" Target="../media/image19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31c1215d96f_1_241"/>
          <p:cNvPicPr preferRelativeResize="0"/>
          <p:nvPr/>
        </p:nvPicPr>
        <p:blipFill rotWithShape="1">
          <a:blip r:embed="rId3">
            <a:alphaModFix/>
          </a:blip>
          <a:srcRect l="2642" r="2633"/>
          <a:stretch/>
        </p:blipFill>
        <p:spPr>
          <a:xfrm>
            <a:off x="2431775" y="0"/>
            <a:ext cx="9760500" cy="6858000"/>
          </a:xfrm>
          <a:prstGeom prst="rect">
            <a:avLst/>
          </a:prstGeom>
          <a:solidFill>
            <a:srgbClr val="23733C"/>
          </a:solidFill>
          <a:ln>
            <a:noFill/>
          </a:ln>
        </p:spPr>
      </p:pic>
      <p:grpSp>
        <p:nvGrpSpPr>
          <p:cNvPr id="90" name="Google Shape;90;g31c1215d96f_1_241"/>
          <p:cNvGrpSpPr/>
          <p:nvPr/>
        </p:nvGrpSpPr>
        <p:grpSpPr>
          <a:xfrm>
            <a:off x="1356263" y="2323650"/>
            <a:ext cx="5388900" cy="2210700"/>
            <a:chOff x="1356263" y="2323650"/>
            <a:chExt cx="5388900" cy="2210700"/>
          </a:xfrm>
        </p:grpSpPr>
        <p:sp>
          <p:nvSpPr>
            <p:cNvPr id="91" name="Google Shape;91;g31c1215d96f_1_241"/>
            <p:cNvSpPr/>
            <p:nvPr/>
          </p:nvSpPr>
          <p:spPr>
            <a:xfrm>
              <a:off x="1356263" y="2323650"/>
              <a:ext cx="5388900" cy="2210700"/>
            </a:xfrm>
            <a:prstGeom prst="roundRect">
              <a:avLst>
                <a:gd name="adj" fmla="val 5263"/>
              </a:avLst>
            </a:prstGeom>
            <a:solidFill>
              <a:srgbClr val="EDEDED"/>
            </a:solidFill>
            <a:ln>
              <a:noFill/>
            </a:ln>
            <a:effectLst>
              <a:outerShdw blurRad="142875" dist="19050" dir="5400000" algn="bl" rotWithShape="0">
                <a:srgbClr val="000000">
                  <a:alpha val="35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g31c1215d96f_1_241"/>
            <p:cNvSpPr/>
            <p:nvPr/>
          </p:nvSpPr>
          <p:spPr>
            <a:xfrm>
              <a:off x="1356263" y="2323650"/>
              <a:ext cx="459300" cy="2210700"/>
            </a:xfrm>
            <a:prstGeom prst="roundRect">
              <a:avLst>
                <a:gd name="adj" fmla="val 24091"/>
              </a:avLst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g31c1215d96f_1_241"/>
            <p:cNvSpPr/>
            <p:nvPr/>
          </p:nvSpPr>
          <p:spPr>
            <a:xfrm>
              <a:off x="1611913" y="2323650"/>
              <a:ext cx="203700" cy="2210700"/>
            </a:xfrm>
            <a:prstGeom prst="rect">
              <a:avLst/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" name="Google Shape;94;g31c1215d96f_1_2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5538" y="2583100"/>
            <a:ext cx="3059594" cy="58412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31c1215d96f_1_241"/>
          <p:cNvSpPr txBox="1">
            <a:spLocks noGrp="1"/>
          </p:cNvSpPr>
          <p:nvPr>
            <p:ph type="title" idx="4294967295"/>
          </p:nvPr>
        </p:nvSpPr>
        <p:spPr>
          <a:xfrm>
            <a:off x="2431774" y="3320600"/>
            <a:ext cx="4448419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dirty="0" smtClean="0">
                <a:latin typeface="Open Sans"/>
                <a:ea typeface="Open Sans"/>
                <a:cs typeface="Open Sans"/>
                <a:sym typeface="Open Sans"/>
              </a:rPr>
              <a:t>A estrutura da solução</a:t>
            </a:r>
            <a:endParaRPr sz="25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Criando a estrutura da solução</a:t>
            </a:r>
          </a:p>
        </p:txBody>
      </p:sp>
      <p:grpSp>
        <p:nvGrpSpPr>
          <p:cNvPr id="4" name="Amb desenv">
            <a:extLst>
              <a:ext uri="{FF2B5EF4-FFF2-40B4-BE49-F238E27FC236}">
                <a16:creationId xmlns:a16="http://schemas.microsoft.com/office/drawing/2014/main" id="{1A78083E-18B1-446D-BCF5-79E3A7C8EF4A}"/>
              </a:ext>
            </a:extLst>
          </p:cNvPr>
          <p:cNvGrpSpPr/>
          <p:nvPr/>
        </p:nvGrpSpPr>
        <p:grpSpPr>
          <a:xfrm>
            <a:off x="2448370" y="1784911"/>
            <a:ext cx="6707380" cy="3539013"/>
            <a:chOff x="5077270" y="2256090"/>
            <a:chExt cx="6707380" cy="3127760"/>
          </a:xfrm>
        </p:grpSpPr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DF4ED9DD-5D7D-4472-8543-297DD6874FF8}"/>
                </a:ext>
              </a:extLst>
            </p:cNvPr>
            <p:cNvSpPr/>
            <p:nvPr/>
          </p:nvSpPr>
          <p:spPr>
            <a:xfrm>
              <a:off x="5077270" y="2256090"/>
              <a:ext cx="6707380" cy="312776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id="{2AD1727A-09D6-4CD7-A440-1BC85001A76D}"/>
                </a:ext>
              </a:extLst>
            </p:cNvPr>
            <p:cNvSpPr txBox="1"/>
            <p:nvPr/>
          </p:nvSpPr>
          <p:spPr>
            <a:xfrm>
              <a:off x="9092725" y="2256090"/>
              <a:ext cx="2691924" cy="5712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t-BR" dirty="0">
                  <a:effectLst/>
                </a:rPr>
                <a:t>Ambiente de desenvolvimento</a:t>
              </a:r>
            </a:p>
          </p:txBody>
        </p:sp>
      </p:grpSp>
      <p:pic>
        <p:nvPicPr>
          <p:cNvPr id="7" name="Gráfico 6" descr="Programador com preenchimento sólido">
            <a:extLst>
              <a:ext uri="{FF2B5EF4-FFF2-40B4-BE49-F238E27FC236}">
                <a16:creationId xmlns:a16="http://schemas.microsoft.com/office/drawing/2014/main" id="{A72C78DC-5048-4893-9EF0-5C9526FF38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322845" y="5704749"/>
            <a:ext cx="914400" cy="914400"/>
          </a:xfrm>
          <a:prstGeom prst="rect">
            <a:avLst/>
          </a:prstGeom>
        </p:spPr>
      </p:pic>
      <p:sp>
        <p:nvSpPr>
          <p:cNvPr id="8" name="Seta: Dobrada 7">
            <a:extLst>
              <a:ext uri="{FF2B5EF4-FFF2-40B4-BE49-F238E27FC236}">
                <a16:creationId xmlns:a16="http://schemas.microsoft.com/office/drawing/2014/main" id="{6C24FA76-6A72-4077-9A41-F7C5A286241E}"/>
              </a:ext>
            </a:extLst>
          </p:cNvPr>
          <p:cNvSpPr/>
          <p:nvPr/>
        </p:nvSpPr>
        <p:spPr>
          <a:xfrm rot="16200000" flipV="1">
            <a:off x="3821150" y="4554967"/>
            <a:ext cx="1295400" cy="2463209"/>
          </a:xfrm>
          <a:prstGeom prst="bentArrow">
            <a:avLst>
              <a:gd name="adj1" fmla="val 14349"/>
              <a:gd name="adj2" fmla="val 17012"/>
              <a:gd name="adj3" fmla="val 24408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FD0D907B-7612-46B5-93B1-8C737B046C82}"/>
              </a:ext>
            </a:extLst>
          </p:cNvPr>
          <p:cNvSpPr/>
          <p:nvPr/>
        </p:nvSpPr>
        <p:spPr>
          <a:xfrm>
            <a:off x="3622606" y="5880214"/>
            <a:ext cx="1562100" cy="80231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Portal Studio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3B79FEC9-713D-4CE4-9725-7F63F7526452}"/>
              </a:ext>
            </a:extLst>
          </p:cNvPr>
          <p:cNvSpPr/>
          <p:nvPr/>
        </p:nvSpPr>
        <p:spPr>
          <a:xfrm>
            <a:off x="3147167" y="2465425"/>
            <a:ext cx="4743450" cy="2627253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5D56A4D0-ECE6-4823-9E74-23AF104CF19F}"/>
              </a:ext>
            </a:extLst>
          </p:cNvPr>
          <p:cNvSpPr txBox="1"/>
          <p:nvPr/>
        </p:nvSpPr>
        <p:spPr>
          <a:xfrm>
            <a:off x="3147167" y="2644374"/>
            <a:ext cx="4743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Estrutura</a:t>
            </a:r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33D481EC-6C0F-4DFA-B913-91203F0C5C25}"/>
              </a:ext>
            </a:extLst>
          </p:cNvPr>
          <p:cNvSpPr/>
          <p:nvPr/>
        </p:nvSpPr>
        <p:spPr>
          <a:xfrm>
            <a:off x="3381570" y="3185085"/>
            <a:ext cx="1022086" cy="36933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Canais</a:t>
            </a:r>
          </a:p>
        </p:txBody>
      </p:sp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0898C57B-BC00-485D-9EE4-96FE924DE7C8}"/>
              </a:ext>
            </a:extLst>
          </p:cNvPr>
          <p:cNvSpPr/>
          <p:nvPr/>
        </p:nvSpPr>
        <p:spPr>
          <a:xfrm>
            <a:off x="3335000" y="4094874"/>
            <a:ext cx="1115226" cy="354339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Páginas</a:t>
            </a:r>
          </a:p>
        </p:txBody>
      </p:sp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B5647468-BB4D-4F43-8A81-D4E4D068137D}"/>
              </a:ext>
            </a:extLst>
          </p:cNvPr>
          <p:cNvSpPr/>
          <p:nvPr/>
        </p:nvSpPr>
        <p:spPr>
          <a:xfrm>
            <a:off x="6250775" y="3052086"/>
            <a:ext cx="1559012" cy="581261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Instâncias de serviço</a:t>
            </a:r>
          </a:p>
        </p:txBody>
      </p:sp>
      <p:sp>
        <p:nvSpPr>
          <p:cNvPr id="15" name="Retângulo: Cantos Arredondados 14">
            <a:extLst>
              <a:ext uri="{FF2B5EF4-FFF2-40B4-BE49-F238E27FC236}">
                <a16:creationId xmlns:a16="http://schemas.microsoft.com/office/drawing/2014/main" id="{87E50FEC-653F-40D7-AADF-DD613F99108E}"/>
              </a:ext>
            </a:extLst>
          </p:cNvPr>
          <p:cNvSpPr/>
          <p:nvPr/>
        </p:nvSpPr>
        <p:spPr>
          <a:xfrm>
            <a:off x="6250775" y="4013471"/>
            <a:ext cx="1559012" cy="58126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Instâncias de interface</a:t>
            </a:r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0B6E0017-751B-42E1-8AF7-09ED5743F36A}"/>
              </a:ext>
            </a:extLst>
          </p:cNvPr>
          <p:cNvSpPr/>
          <p:nvPr/>
        </p:nvSpPr>
        <p:spPr>
          <a:xfrm>
            <a:off x="4568332" y="3047889"/>
            <a:ext cx="1446233" cy="64537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Controle de acesso</a:t>
            </a:r>
          </a:p>
        </p:txBody>
      </p:sp>
      <p:sp>
        <p:nvSpPr>
          <p:cNvPr id="17" name="Retângulo: Cantos Arredondados 15">
            <a:extLst>
              <a:ext uri="{FF2B5EF4-FFF2-40B4-BE49-F238E27FC236}">
                <a16:creationId xmlns:a16="http://schemas.microsoft.com/office/drawing/2014/main" id="{0B6E0017-751B-42E1-8AF7-09ED5743F36A}"/>
              </a:ext>
            </a:extLst>
          </p:cNvPr>
          <p:cNvSpPr/>
          <p:nvPr/>
        </p:nvSpPr>
        <p:spPr>
          <a:xfrm>
            <a:off x="4568331" y="3949355"/>
            <a:ext cx="1446233" cy="64537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Grupos locais</a:t>
            </a:r>
            <a:endParaRPr lang="pt-BR" dirty="0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5D56A4D0-ECE6-4823-9E74-23AF104CF19F}"/>
              </a:ext>
            </a:extLst>
          </p:cNvPr>
          <p:cNvSpPr txBox="1"/>
          <p:nvPr/>
        </p:nvSpPr>
        <p:spPr>
          <a:xfrm>
            <a:off x="5236087" y="4616642"/>
            <a:ext cx="565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/>
              <a:t>...</a:t>
            </a:r>
            <a:endParaRPr lang="pt-BR" sz="2000" b="1" dirty="0"/>
          </a:p>
        </p:txBody>
      </p:sp>
    </p:spTree>
    <p:extLst>
      <p:ext uri="{BB962C8B-B14F-4D97-AF65-F5344CB8AC3E}">
        <p14:creationId xmlns:p14="http://schemas.microsoft.com/office/powerpoint/2010/main" val="142149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Armazenamento de componentes estruturais</a:t>
            </a:r>
            <a:endParaRPr lang="pt-BR" dirty="0"/>
          </a:p>
        </p:txBody>
      </p:sp>
      <p:grpSp>
        <p:nvGrpSpPr>
          <p:cNvPr id="4" name="Amb desenv">
            <a:extLst>
              <a:ext uri="{FF2B5EF4-FFF2-40B4-BE49-F238E27FC236}">
                <a16:creationId xmlns:a16="http://schemas.microsoft.com/office/drawing/2014/main" id="{EDD706AD-F965-48EF-B267-7D98A7FFEE00}"/>
              </a:ext>
            </a:extLst>
          </p:cNvPr>
          <p:cNvGrpSpPr/>
          <p:nvPr/>
        </p:nvGrpSpPr>
        <p:grpSpPr>
          <a:xfrm>
            <a:off x="205502" y="1988213"/>
            <a:ext cx="11780997" cy="3767697"/>
            <a:chOff x="3653" y="2256090"/>
            <a:chExt cx="11780997" cy="3329870"/>
          </a:xfrm>
        </p:grpSpPr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AC3F7A8E-4150-4D76-A584-D3E1A96C2B0D}"/>
                </a:ext>
              </a:extLst>
            </p:cNvPr>
            <p:cNvSpPr/>
            <p:nvPr/>
          </p:nvSpPr>
          <p:spPr>
            <a:xfrm>
              <a:off x="3653" y="2256090"/>
              <a:ext cx="11780997" cy="332987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id="{8458A93E-7FE8-4ACE-B260-997F3AEBD1EC}"/>
                </a:ext>
              </a:extLst>
            </p:cNvPr>
            <p:cNvSpPr txBox="1"/>
            <p:nvPr/>
          </p:nvSpPr>
          <p:spPr>
            <a:xfrm>
              <a:off x="9092725" y="2256090"/>
              <a:ext cx="2691924" cy="5712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t-BR" dirty="0">
                  <a:effectLst/>
                </a:rPr>
                <a:t>Ambiente de desenvolvimento</a:t>
              </a:r>
            </a:p>
          </p:txBody>
        </p:sp>
      </p:grpSp>
      <p:pic>
        <p:nvPicPr>
          <p:cNvPr id="7" name="Gráfico 3" descr="Programador com preenchimento sólido">
            <a:extLst>
              <a:ext uri="{FF2B5EF4-FFF2-40B4-BE49-F238E27FC236}">
                <a16:creationId xmlns:a16="http://schemas.microsoft.com/office/drawing/2014/main" id="{21D5F6F5-629D-4F94-B694-2E135A95E7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309191" y="5943600"/>
            <a:ext cx="914400" cy="914400"/>
          </a:xfrm>
          <a:prstGeom prst="rect">
            <a:avLst/>
          </a:prstGeom>
        </p:spPr>
      </p:pic>
      <p:grpSp>
        <p:nvGrpSpPr>
          <p:cNvPr id="8" name="Src code folder">
            <a:extLst>
              <a:ext uri="{FF2B5EF4-FFF2-40B4-BE49-F238E27FC236}">
                <a16:creationId xmlns:a16="http://schemas.microsoft.com/office/drawing/2014/main" id="{724DB2BB-2317-4611-A200-3B5EBA2FA496}"/>
              </a:ext>
            </a:extLst>
          </p:cNvPr>
          <p:cNvGrpSpPr/>
          <p:nvPr/>
        </p:nvGrpSpPr>
        <p:grpSpPr>
          <a:xfrm>
            <a:off x="369651" y="3156045"/>
            <a:ext cx="2315183" cy="1318515"/>
            <a:chOff x="340468" y="3523786"/>
            <a:chExt cx="2315183" cy="1318515"/>
          </a:xfrm>
        </p:grpSpPr>
        <p:pic>
          <p:nvPicPr>
            <p:cNvPr id="9" name="Gráfico 8" descr="Abrir pasta estrutura de tópicos">
              <a:extLst>
                <a:ext uri="{FF2B5EF4-FFF2-40B4-BE49-F238E27FC236}">
                  <a16:creationId xmlns:a16="http://schemas.microsoft.com/office/drawing/2014/main" id="{E132CF29-9E02-4614-B624-111440949D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1040859" y="3523786"/>
              <a:ext cx="914400" cy="914400"/>
            </a:xfrm>
            <a:prstGeom prst="rect">
              <a:avLst/>
            </a:prstGeom>
          </p:spPr>
        </p:pic>
        <p:sp>
          <p:nvSpPr>
            <p:cNvPr id="10" name="CaixaDeTexto 9">
              <a:extLst>
                <a:ext uri="{FF2B5EF4-FFF2-40B4-BE49-F238E27FC236}">
                  <a16:creationId xmlns:a16="http://schemas.microsoft.com/office/drawing/2014/main" id="{89B7B1F2-783B-4107-9122-1EE334755B06}"/>
                </a:ext>
              </a:extLst>
            </p:cNvPr>
            <p:cNvSpPr txBox="1"/>
            <p:nvPr/>
          </p:nvSpPr>
          <p:spPr>
            <a:xfrm>
              <a:off x="340468" y="4319081"/>
              <a:ext cx="23151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 smtClean="0"/>
                <a:t>Módulo</a:t>
              </a:r>
              <a:r>
                <a:rPr lang="pt-BR" dirty="0"/>
                <a:t> </a:t>
              </a:r>
              <a:r>
                <a:rPr lang="pt-BR" dirty="0" smtClean="0"/>
                <a:t>(diretório </a:t>
              </a:r>
              <a:r>
                <a:rPr lang="pt-BR" dirty="0"/>
                <a:t>de código-fonte do projeto </a:t>
              </a:r>
              <a:r>
                <a:rPr lang="pt-BR" dirty="0" smtClean="0"/>
                <a:t>)</a:t>
              </a:r>
              <a:endParaRPr lang="pt-BR" dirty="0"/>
            </a:p>
          </p:txBody>
        </p:sp>
      </p:grpSp>
      <p:grpSp>
        <p:nvGrpSpPr>
          <p:cNvPr id="11" name="db">
            <a:extLst>
              <a:ext uri="{FF2B5EF4-FFF2-40B4-BE49-F238E27FC236}">
                <a16:creationId xmlns:a16="http://schemas.microsoft.com/office/drawing/2014/main" id="{29AD690E-8849-401D-B8A8-819B94042A78}"/>
              </a:ext>
            </a:extLst>
          </p:cNvPr>
          <p:cNvGrpSpPr/>
          <p:nvPr/>
        </p:nvGrpSpPr>
        <p:grpSpPr>
          <a:xfrm>
            <a:off x="9671315" y="3046459"/>
            <a:ext cx="2315183" cy="1199731"/>
            <a:chOff x="9671315" y="3046459"/>
            <a:chExt cx="2315183" cy="1199731"/>
          </a:xfrm>
        </p:grpSpPr>
        <p:pic>
          <p:nvPicPr>
            <p:cNvPr id="12" name="Gráfico 12" descr="Banco de dados estrutura de tópicos">
              <a:extLst>
                <a:ext uri="{FF2B5EF4-FFF2-40B4-BE49-F238E27FC236}">
                  <a16:creationId xmlns:a16="http://schemas.microsoft.com/office/drawing/2014/main" id="{40F133E6-611C-4A66-833D-41632498D5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10371707" y="3046459"/>
              <a:ext cx="914400" cy="914400"/>
            </a:xfrm>
            <a:prstGeom prst="rect">
              <a:avLst/>
            </a:prstGeom>
          </p:spPr>
        </p:pic>
        <p:sp>
          <p:nvSpPr>
            <p:cNvPr id="13" name="CaixaDeTexto 12">
              <a:extLst>
                <a:ext uri="{FF2B5EF4-FFF2-40B4-BE49-F238E27FC236}">
                  <a16:creationId xmlns:a16="http://schemas.microsoft.com/office/drawing/2014/main" id="{AC4562CC-A83C-44D9-B99E-D01C9B53EF18}"/>
                </a:ext>
              </a:extLst>
            </p:cNvPr>
            <p:cNvSpPr txBox="1"/>
            <p:nvPr/>
          </p:nvSpPr>
          <p:spPr>
            <a:xfrm>
              <a:off x="9671315" y="3876858"/>
              <a:ext cx="23151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Banco de dados</a:t>
              </a:r>
            </a:p>
          </p:txBody>
        </p:sp>
      </p:grpSp>
      <p:grpSp>
        <p:nvGrpSpPr>
          <p:cNvPr id="14" name="app server">
            <a:extLst>
              <a:ext uri="{FF2B5EF4-FFF2-40B4-BE49-F238E27FC236}">
                <a16:creationId xmlns:a16="http://schemas.microsoft.com/office/drawing/2014/main" id="{2041F9F4-AF5C-4E1A-8EC2-DF0444870507}"/>
              </a:ext>
            </a:extLst>
          </p:cNvPr>
          <p:cNvGrpSpPr/>
          <p:nvPr/>
        </p:nvGrpSpPr>
        <p:grpSpPr>
          <a:xfrm>
            <a:off x="4608799" y="1993010"/>
            <a:ext cx="2315183" cy="1435990"/>
            <a:chOff x="4608799" y="1993010"/>
            <a:chExt cx="2315183" cy="1435990"/>
          </a:xfrm>
        </p:grpSpPr>
        <p:pic>
          <p:nvPicPr>
            <p:cNvPr id="15" name="Gráfico 16" descr="Servidor estrutura de tópicos">
              <a:extLst>
                <a:ext uri="{FF2B5EF4-FFF2-40B4-BE49-F238E27FC236}">
                  <a16:creationId xmlns:a16="http://schemas.microsoft.com/office/drawing/2014/main" id="{73F5CC53-CDC2-4C31-BFD2-85116B592CB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>
              <a:off x="5309191" y="1993010"/>
              <a:ext cx="914400" cy="914400"/>
            </a:xfrm>
            <a:prstGeom prst="rect">
              <a:avLst/>
            </a:prstGeom>
          </p:spPr>
        </p:pic>
        <p:sp>
          <p:nvSpPr>
            <p:cNvPr id="16" name="CaixaDeTexto 15">
              <a:extLst>
                <a:ext uri="{FF2B5EF4-FFF2-40B4-BE49-F238E27FC236}">
                  <a16:creationId xmlns:a16="http://schemas.microsoft.com/office/drawing/2014/main" id="{8CB8E391-95EB-4B3A-8453-674A7A6A17CE}"/>
                </a:ext>
              </a:extLst>
            </p:cNvPr>
            <p:cNvSpPr txBox="1"/>
            <p:nvPr/>
          </p:nvSpPr>
          <p:spPr>
            <a:xfrm>
              <a:off x="4608799" y="2782669"/>
              <a:ext cx="23151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/>
                <a:t>Servidor de aplicação</a:t>
              </a:r>
            </a:p>
          </p:txBody>
        </p:sp>
      </p:grpSp>
      <p:grpSp>
        <p:nvGrpSpPr>
          <p:cNvPr id="26" name="Seta estr 1">
            <a:extLst>
              <a:ext uri="{FF2B5EF4-FFF2-40B4-BE49-F238E27FC236}">
                <a16:creationId xmlns:a16="http://schemas.microsoft.com/office/drawing/2014/main" id="{8FC1DD8F-D7F0-4E6D-A8C9-2E429020947B}"/>
              </a:ext>
            </a:extLst>
          </p:cNvPr>
          <p:cNvGrpSpPr/>
          <p:nvPr/>
        </p:nvGrpSpPr>
        <p:grpSpPr>
          <a:xfrm>
            <a:off x="3039893" y="2062262"/>
            <a:ext cx="2233491" cy="4406629"/>
            <a:chOff x="3039893" y="2062262"/>
            <a:chExt cx="2233491" cy="4406629"/>
          </a:xfrm>
        </p:grpSpPr>
        <p:sp>
          <p:nvSpPr>
            <p:cNvPr id="27" name="Seta: em Forma de U 28">
              <a:extLst>
                <a:ext uri="{FF2B5EF4-FFF2-40B4-BE49-F238E27FC236}">
                  <a16:creationId xmlns:a16="http://schemas.microsoft.com/office/drawing/2014/main" id="{236A76A0-A3F9-484C-9751-F2821913C2B2}"/>
                </a:ext>
              </a:extLst>
            </p:cNvPr>
            <p:cNvSpPr/>
            <p:nvPr/>
          </p:nvSpPr>
          <p:spPr>
            <a:xfrm rot="16200000">
              <a:off x="2325407" y="3520915"/>
              <a:ext cx="4406629" cy="1489324"/>
            </a:xfrm>
            <a:prstGeom prst="uturnArrow">
              <a:avLst>
                <a:gd name="adj1" fmla="val 15562"/>
                <a:gd name="adj2" fmla="val 19234"/>
                <a:gd name="adj3" fmla="val 25000"/>
                <a:gd name="adj4" fmla="val 43750"/>
                <a:gd name="adj5" fmla="val 10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28" name="Retângulo 27">
              <a:extLst>
                <a:ext uri="{FF2B5EF4-FFF2-40B4-BE49-F238E27FC236}">
                  <a16:creationId xmlns:a16="http://schemas.microsoft.com/office/drawing/2014/main" id="{CD6E78C1-B825-4C08-BC2C-6260C5D2B324}"/>
                </a:ext>
              </a:extLst>
            </p:cNvPr>
            <p:cNvSpPr/>
            <p:nvPr/>
          </p:nvSpPr>
          <p:spPr>
            <a:xfrm>
              <a:off x="3039893" y="3469839"/>
              <a:ext cx="1741251" cy="14905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Cria a estrutura do projeto no Portal Studio</a:t>
              </a:r>
            </a:p>
          </p:txBody>
        </p:sp>
      </p:grpSp>
      <p:grpSp>
        <p:nvGrpSpPr>
          <p:cNvPr id="29" name="Seta estr 2">
            <a:extLst>
              <a:ext uri="{FF2B5EF4-FFF2-40B4-BE49-F238E27FC236}">
                <a16:creationId xmlns:a16="http://schemas.microsoft.com/office/drawing/2014/main" id="{19798B7E-41FD-4363-9EDC-A82190C8B6F7}"/>
              </a:ext>
            </a:extLst>
          </p:cNvPr>
          <p:cNvGrpSpPr/>
          <p:nvPr/>
        </p:nvGrpSpPr>
        <p:grpSpPr>
          <a:xfrm>
            <a:off x="6201005" y="1832043"/>
            <a:ext cx="4823185" cy="1241232"/>
            <a:chOff x="6201005" y="1832043"/>
            <a:chExt cx="4823185" cy="1241232"/>
          </a:xfrm>
        </p:grpSpPr>
        <p:sp>
          <p:nvSpPr>
            <p:cNvPr id="30" name="Seta: Dobrada 31">
              <a:extLst>
                <a:ext uri="{FF2B5EF4-FFF2-40B4-BE49-F238E27FC236}">
                  <a16:creationId xmlns:a16="http://schemas.microsoft.com/office/drawing/2014/main" id="{46BDFECB-8AC3-4E2B-9C21-03C27445344B}"/>
                </a:ext>
              </a:extLst>
            </p:cNvPr>
            <p:cNvSpPr/>
            <p:nvPr/>
          </p:nvSpPr>
          <p:spPr>
            <a:xfrm rot="5400000">
              <a:off x="8218829" y="267913"/>
              <a:ext cx="787538" cy="4823185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31" name="Retângulo 30">
              <a:extLst>
                <a:ext uri="{FF2B5EF4-FFF2-40B4-BE49-F238E27FC236}">
                  <a16:creationId xmlns:a16="http://schemas.microsoft.com/office/drawing/2014/main" id="{1C87B7DF-5804-40B5-820F-01AB6B594D8B}"/>
                </a:ext>
              </a:extLst>
            </p:cNvPr>
            <p:cNvSpPr/>
            <p:nvPr/>
          </p:nvSpPr>
          <p:spPr>
            <a:xfrm>
              <a:off x="6793151" y="1832043"/>
              <a:ext cx="3578555" cy="109767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A estrutura quando criada pelo Portal Studio fica armazenada no banco de dados</a:t>
              </a:r>
            </a:p>
          </p:txBody>
        </p:sp>
      </p:grpSp>
      <p:grpSp>
        <p:nvGrpSpPr>
          <p:cNvPr id="32" name="Seta estr 3">
            <a:extLst>
              <a:ext uri="{FF2B5EF4-FFF2-40B4-BE49-F238E27FC236}">
                <a16:creationId xmlns:a16="http://schemas.microsoft.com/office/drawing/2014/main" id="{86F7FB96-B16C-4D73-A057-6A9EA1EA57EA}"/>
              </a:ext>
            </a:extLst>
          </p:cNvPr>
          <p:cNvGrpSpPr/>
          <p:nvPr/>
        </p:nvGrpSpPr>
        <p:grpSpPr>
          <a:xfrm>
            <a:off x="1984440" y="2872104"/>
            <a:ext cx="8365791" cy="1389368"/>
            <a:chOff x="1984440" y="2872104"/>
            <a:chExt cx="8365791" cy="1389368"/>
          </a:xfrm>
        </p:grpSpPr>
        <p:sp>
          <p:nvSpPr>
            <p:cNvPr id="33" name="Seta: para a Esquerda 35">
              <a:extLst>
                <a:ext uri="{FF2B5EF4-FFF2-40B4-BE49-F238E27FC236}">
                  <a16:creationId xmlns:a16="http://schemas.microsoft.com/office/drawing/2014/main" id="{D0D9B5BE-037D-47D3-A520-73A00C121940}"/>
                </a:ext>
              </a:extLst>
            </p:cNvPr>
            <p:cNvSpPr/>
            <p:nvPr/>
          </p:nvSpPr>
          <p:spPr>
            <a:xfrm>
              <a:off x="1984440" y="3346573"/>
              <a:ext cx="8365791" cy="446045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4" name="Retângulo 33">
              <a:extLst>
                <a:ext uri="{FF2B5EF4-FFF2-40B4-BE49-F238E27FC236}">
                  <a16:creationId xmlns:a16="http://schemas.microsoft.com/office/drawing/2014/main" id="{3308E990-5CE7-4DD2-87B1-9071C76C3274}"/>
                </a:ext>
              </a:extLst>
            </p:cNvPr>
            <p:cNvSpPr/>
            <p:nvPr/>
          </p:nvSpPr>
          <p:spPr>
            <a:xfrm>
              <a:off x="2986391" y="2872104"/>
              <a:ext cx="6329865" cy="1389368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A estrutura é escrita em arquivos no código-fonte do projeto através de um processo chamado Exportação de Estrutura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3013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Configuração de exportação de estrutura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461" y="2273768"/>
            <a:ext cx="2345280" cy="371044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3987" y="2273767"/>
            <a:ext cx="6515288" cy="3710444"/>
          </a:xfrm>
          <a:prstGeom prst="rect">
            <a:avLst/>
          </a:prstGeom>
        </p:spPr>
      </p:pic>
      <p:sp>
        <p:nvSpPr>
          <p:cNvPr id="6" name="Texto Explicativo em Nuvem 5"/>
          <p:cNvSpPr/>
          <p:nvPr/>
        </p:nvSpPr>
        <p:spPr>
          <a:xfrm>
            <a:off x="8702489" y="1737914"/>
            <a:ext cx="2697933" cy="1303699"/>
          </a:xfrm>
          <a:prstGeom prst="cloudCallout">
            <a:avLst>
              <a:gd name="adj1" fmla="val -39997"/>
              <a:gd name="adj2" fmla="val 732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 smtClean="0">
                <a:solidFill>
                  <a:schemeClr val="tx2"/>
                </a:solidFill>
              </a:rPr>
              <a:t>Criando um projeto pela opção “Criar projeto” essa configuração irá ocorrer automaticamente</a:t>
            </a:r>
            <a:endParaRPr lang="pt-BR" sz="1100" dirty="0">
              <a:solidFill>
                <a:schemeClr val="tx2"/>
              </a:solidFill>
            </a:endParaRPr>
          </a:p>
        </p:txBody>
      </p:sp>
      <p:sp>
        <p:nvSpPr>
          <p:cNvPr id="7" name="Texto Explicativo em Nuvem 6"/>
          <p:cNvSpPr/>
          <p:nvPr/>
        </p:nvSpPr>
        <p:spPr>
          <a:xfrm>
            <a:off x="9144600" y="3972611"/>
            <a:ext cx="2697933" cy="1303699"/>
          </a:xfrm>
          <a:prstGeom prst="cloudCallout">
            <a:avLst>
              <a:gd name="adj1" fmla="val -55433"/>
              <a:gd name="adj2" fmla="val -552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 smtClean="0">
                <a:solidFill>
                  <a:schemeClr val="tx2"/>
                </a:solidFill>
              </a:rPr>
              <a:t>Para a estrutura ser exportada diretamente para dentro do módulo, </a:t>
            </a:r>
            <a:r>
              <a:rPr lang="pt-BR" sz="1100" b="1" dirty="0" smtClean="0">
                <a:solidFill>
                  <a:schemeClr val="tx2"/>
                </a:solidFill>
              </a:rPr>
              <a:t>o módulo deve estar aberto</a:t>
            </a:r>
            <a:endParaRPr lang="pt-BR" sz="11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71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Representação da estrutura em XML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9672" y="3065239"/>
            <a:ext cx="5973009" cy="3210373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2150" y="2295696"/>
            <a:ext cx="2438740" cy="2781688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7618" y="1004509"/>
            <a:ext cx="6039693" cy="1571844"/>
          </a:xfrm>
          <a:prstGeom prst="rect">
            <a:avLst/>
          </a:prstGeom>
        </p:spPr>
      </p:pic>
      <p:cxnSp>
        <p:nvCxnSpPr>
          <p:cNvPr id="7" name="Conector de Seta Reta 6"/>
          <p:cNvCxnSpPr>
            <a:endCxn id="6" idx="2"/>
          </p:cNvCxnSpPr>
          <p:nvPr/>
        </p:nvCxnSpPr>
        <p:spPr>
          <a:xfrm flipV="1">
            <a:off x="5938820" y="2576353"/>
            <a:ext cx="2718645" cy="11305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ângulo 7"/>
          <p:cNvSpPr/>
          <p:nvPr/>
        </p:nvSpPr>
        <p:spPr>
          <a:xfrm>
            <a:off x="5802606" y="4494562"/>
            <a:ext cx="2218099" cy="163867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Texto Explicativo em Elipse 8"/>
          <p:cNvSpPr/>
          <p:nvPr/>
        </p:nvSpPr>
        <p:spPr>
          <a:xfrm>
            <a:off x="8228438" y="5938269"/>
            <a:ext cx="1620570" cy="796705"/>
          </a:xfrm>
          <a:prstGeom prst="wedgeEllipseCallout">
            <a:avLst>
              <a:gd name="adj1" fmla="val -59381"/>
              <a:gd name="adj2" fmla="val -579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dirty="0" smtClean="0">
                <a:solidFill>
                  <a:schemeClr val="tx2"/>
                </a:solidFill>
              </a:rPr>
              <a:t>Instancias de serviço do canal capacitação</a:t>
            </a:r>
            <a:endParaRPr lang="pt-BR" sz="900" dirty="0">
              <a:solidFill>
                <a:schemeClr val="tx2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5802605" y="4078103"/>
            <a:ext cx="2218099" cy="4164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Texto Explicativo em Elipse 10"/>
          <p:cNvSpPr/>
          <p:nvPr/>
        </p:nvSpPr>
        <p:spPr>
          <a:xfrm>
            <a:off x="8297659" y="3659379"/>
            <a:ext cx="1620570" cy="796705"/>
          </a:xfrm>
          <a:prstGeom prst="wedgeEllipseCallout">
            <a:avLst>
              <a:gd name="adj1" fmla="val -64409"/>
              <a:gd name="adj2" fmla="val 238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dirty="0" smtClean="0">
                <a:solidFill>
                  <a:schemeClr val="tx2"/>
                </a:solidFill>
              </a:rPr>
              <a:t>Páginas do canal capacitação</a:t>
            </a:r>
            <a:endParaRPr lang="pt-BR" sz="900" dirty="0">
              <a:solidFill>
                <a:schemeClr val="tx2"/>
              </a:solidFill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5802604" y="3901560"/>
            <a:ext cx="2218099" cy="17654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Texto Explicativo em Elipse 12"/>
          <p:cNvSpPr/>
          <p:nvPr/>
        </p:nvSpPr>
        <p:spPr>
          <a:xfrm>
            <a:off x="3849558" y="3591478"/>
            <a:ext cx="1599635" cy="796705"/>
          </a:xfrm>
          <a:prstGeom prst="wedgeEllipseCallout">
            <a:avLst>
              <a:gd name="adj1" fmla="val 67552"/>
              <a:gd name="adj2" fmla="val 11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dirty="0" smtClean="0">
                <a:solidFill>
                  <a:schemeClr val="tx2"/>
                </a:solidFill>
              </a:rPr>
              <a:t>Definição do canal capacitação</a:t>
            </a:r>
            <a:endParaRPr lang="pt-BR" sz="900" dirty="0">
              <a:solidFill>
                <a:schemeClr val="tx2"/>
              </a:solidFill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5802604" y="3706907"/>
            <a:ext cx="2218099" cy="17654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Texto Explicativo em Elipse 14"/>
          <p:cNvSpPr/>
          <p:nvPr/>
        </p:nvSpPr>
        <p:spPr>
          <a:xfrm>
            <a:off x="3980037" y="2675940"/>
            <a:ext cx="1599635" cy="796705"/>
          </a:xfrm>
          <a:prstGeom prst="wedgeEllipseCallout">
            <a:avLst>
              <a:gd name="adj1" fmla="val 58497"/>
              <a:gd name="adj2" fmla="val 818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dirty="0" smtClean="0">
                <a:solidFill>
                  <a:schemeClr val="tx2"/>
                </a:solidFill>
              </a:rPr>
              <a:t>Canal notícias dentro do canal Capacitação</a:t>
            </a:r>
            <a:endParaRPr lang="pt-BR" sz="900" dirty="0">
              <a:solidFill>
                <a:schemeClr val="tx2"/>
              </a:solidFill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1563352" y="3568844"/>
            <a:ext cx="1577536" cy="4458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/>
          <p:cNvSpPr/>
          <p:nvPr/>
        </p:nvSpPr>
        <p:spPr>
          <a:xfrm>
            <a:off x="1303679" y="3327790"/>
            <a:ext cx="1764779" cy="33158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1490922" y="4032840"/>
            <a:ext cx="1577536" cy="7514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1083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>
</file>

<file path=ppt/theme/theme1.xml><?xml version="1.0" encoding="utf-8"?>
<a:theme xmlns:a="http://schemas.openxmlformats.org/drawingml/2006/main" name="LumisXP">
  <a:themeElements>
    <a:clrScheme name="Simple Light">
      <a:dk1>
        <a:srgbClr val="1E292A"/>
      </a:dk1>
      <a:lt1>
        <a:srgbClr val="404E50"/>
      </a:lt1>
      <a:dk2>
        <a:srgbClr val="556163"/>
      </a:dk2>
      <a:lt2>
        <a:srgbClr val="F8F8F8"/>
      </a:lt2>
      <a:accent1>
        <a:srgbClr val="6B1C5C"/>
      </a:accent1>
      <a:accent2>
        <a:srgbClr val="AC5D9D"/>
      </a:accent2>
      <a:accent3>
        <a:srgbClr val="C898C0"/>
      </a:accent3>
      <a:accent4>
        <a:srgbClr val="CF8300"/>
      </a:accent4>
      <a:accent5>
        <a:srgbClr val="FFBA45"/>
      </a:accent5>
      <a:accent6>
        <a:srgbClr val="FFDFA7"/>
      </a:accent6>
      <a:hlink>
        <a:srgbClr val="FFBA4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150</Words>
  <Application>Microsoft Office PowerPoint</Application>
  <PresentationFormat>Widescreen</PresentationFormat>
  <Paragraphs>29</Paragraphs>
  <Slides>5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Open Sans</vt:lpstr>
      <vt:lpstr>LumisXP</vt:lpstr>
      <vt:lpstr>A estrutura da solução</vt:lpstr>
      <vt:lpstr>Criando a estrutura da solução</vt:lpstr>
      <vt:lpstr>Armazenamento de componentes estruturais</vt:lpstr>
      <vt:lpstr>Configuração de exportação de estrutura</vt:lpstr>
      <vt:lpstr>Representação da estrutura em XML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Santana</dc:creator>
  <cp:lastModifiedBy>Rodrigo Anselmo Santana</cp:lastModifiedBy>
  <cp:revision>12</cp:revision>
  <dcterms:created xsi:type="dcterms:W3CDTF">2021-11-26T20:26:05Z</dcterms:created>
  <dcterms:modified xsi:type="dcterms:W3CDTF">2025-01-09T04:34:25Z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7</vt:i4>
  </property>
  <property fmtid="{D5CDD505-2E9C-101B-9397-08002B2CF9AE}" pid="3" name="PresentationFormat">
    <vt:lpwstr>Widescreen</vt:lpwstr>
  </property>
  <property fmtid="{D5CDD505-2E9C-101B-9397-08002B2CF9AE}" pid="4" name="Slides">
    <vt:i4>16</vt:i4>
  </property>
</Properties>
</file>