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7559675" cy="10691813"/>
  <p:embeddedFontLst>
    <p:embeddedFont>
      <p:font typeface="Open Sans" panose="020B0604020202020204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iltBXoZL463GbhBeUbjXIj9ZW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6B2B"/>
    <a:srgbClr val="32823C"/>
    <a:srgbClr val="23733C"/>
    <a:srgbClr val="145C46"/>
    <a:srgbClr val="552378"/>
    <a:srgbClr val="851E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3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c1215d96f_1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c1215d96f_1_24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31c1215d96f_1_241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 type="blank">
  <p:cSld name="BLANK">
    <p:bg>
      <p:bgPr>
        <a:solidFill>
          <a:srgbClr val="EDEDED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ea22783c79_3_9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a22783c79_3_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56" name="Google Shape;56;g1ea22783c79_3_54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57" name="Google Shape;57;g1ea22783c79_3_5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a22783c79_3_5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0" name="Google Shape;60;g1ea22783c79_3_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22783c79_3_7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ea22783c79_3_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a22783c79_3_73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6" name="Google Shape;66;g1ea22783c79_3_73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7" name="Google Shape;67;g1ea22783c79_3_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a22783c79_3_77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70" name="Google Shape;70;g1ea22783c79_3_7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a22783c79_3_80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ea22783c79_3_8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74" name="Google Shape;74;g1ea22783c79_3_8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5" name="Google Shape;75;g1ea22783c79_3_8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g1ea22783c79_3_8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ea22783c79_3_86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9" name="Google Shape;79;g1ea22783c79_3_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a22783c79_3_89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" name="Google Shape;82;g1ea22783c79_3_89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1ea22783c79_3_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capa">
  <p:cSld name="BLANK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g31c1215d96f_1_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g31c1215d96f_1_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5880" y="406164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g31c1215d96f_1_73"/>
          <p:cNvSpPr txBox="1">
            <a:spLocks noGrp="1"/>
          </p:cNvSpPr>
          <p:nvPr>
            <p:ph type="title"/>
          </p:nvPr>
        </p:nvSpPr>
        <p:spPr>
          <a:xfrm>
            <a:off x="623875" y="2767350"/>
            <a:ext cx="109314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>
  <p:cSld name="BLANK_1_1">
    <p:bg>
      <p:bgPr>
        <a:solidFill>
          <a:srgbClr val="EDEDED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31c1215d96f_1_13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1" name="Google Shape;21;g31c1215d96f_1_130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2" name="Google Shape;22;g31c1215d96f_1_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g31c1215d96f_1_13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31c1215d96f_1_130"/>
          <p:cNvSpPr txBox="1">
            <a:spLocks noGrp="1"/>
          </p:cNvSpPr>
          <p:nvPr>
            <p:ph type="body" idx="1"/>
          </p:nvPr>
        </p:nvSpPr>
        <p:spPr>
          <a:xfrm>
            <a:off x="1182150" y="1913150"/>
            <a:ext cx="9710400" cy="43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+ Texto">
  <p:cSld name="BLANK_1_1_1">
    <p:bg>
      <p:bgPr>
        <a:solidFill>
          <a:srgbClr val="EDEDED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1c1215d96f_1_26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7" name="Google Shape;27;g31c1215d96f_1_266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8" name="Google Shape;28;g31c1215d96f_1_2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g31c1215d96f_1_266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à esquerda + Texto à direita">
  <p:cSld name="CUSTOM">
    <p:bg>
      <p:bgPr>
        <a:solidFill>
          <a:srgbClr val="EDEDED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1c1215d96f_1_0"/>
          <p:cNvSpPr txBox="1">
            <a:spLocks noGrp="1"/>
          </p:cNvSpPr>
          <p:nvPr>
            <p:ph type="title"/>
          </p:nvPr>
        </p:nvSpPr>
        <p:spPr>
          <a:xfrm>
            <a:off x="5753250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g31c1215d96f_1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31c1215d96f_1_0"/>
          <p:cNvSpPr txBox="1">
            <a:spLocks noGrp="1"/>
          </p:cNvSpPr>
          <p:nvPr>
            <p:ph type="body" idx="1"/>
          </p:nvPr>
        </p:nvSpPr>
        <p:spPr>
          <a:xfrm>
            <a:off x="6121350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g31c1215d96f_1_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1c1215d96f_1_0"/>
          <p:cNvSpPr>
            <a:spLocks noGrp="1"/>
          </p:cNvSpPr>
          <p:nvPr>
            <p:ph type="pic" idx="2"/>
          </p:nvPr>
        </p:nvSpPr>
        <p:spPr>
          <a:xfrm>
            <a:off x="820489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à esquerda + Imagem à direita">
  <p:cSld name="CUSTOM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c1215d96f_1_18"/>
          <p:cNvSpPr txBox="1">
            <a:spLocks noGrp="1"/>
          </p:cNvSpPr>
          <p:nvPr>
            <p:ph type="title"/>
          </p:nvPr>
        </p:nvSpPr>
        <p:spPr>
          <a:xfrm>
            <a:off x="820425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g31c1215d96f_1_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g31c1215d96f_1_18"/>
          <p:cNvSpPr txBox="1">
            <a:spLocks noGrp="1"/>
          </p:cNvSpPr>
          <p:nvPr>
            <p:ph type="body" idx="1"/>
          </p:nvPr>
        </p:nvSpPr>
        <p:spPr>
          <a:xfrm>
            <a:off x="820425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40" name="Google Shape;40;g31c1215d96f_1_18"/>
          <p:cNvPicPr preferRelativeResize="0"/>
          <p:nvPr/>
        </p:nvPicPr>
        <p:blipFill rotWithShape="1">
          <a:blip r:embed="rId3">
            <a:alphaModFix/>
          </a:blip>
          <a:srcRect t="8053" b="8061"/>
          <a:stretch/>
        </p:blipFill>
        <p:spPr>
          <a:xfrm>
            <a:off x="7134025" y="1513937"/>
            <a:ext cx="4565824" cy="383013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g31c1215d96f_1_18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1c1215d96f_1_18"/>
          <p:cNvSpPr>
            <a:spLocks noGrp="1"/>
          </p:cNvSpPr>
          <p:nvPr>
            <p:ph type="pic" idx="2"/>
          </p:nvPr>
        </p:nvSpPr>
        <p:spPr>
          <a:xfrm>
            <a:off x="7133951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chamento">
  <p:cSld name="CUSTOM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g31c1215d96f_1_1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0" y="-175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ea22783c79_3_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1ea22783c79_3_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8" name="Google Shape;48;g1ea22783c79_3_6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g1ea22783c79_3_6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a22783c79_3_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1ea22783c79_3_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g1ea22783c79_3_6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DEDE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ea22783c79_3_5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"/>
              <a:buNone/>
              <a:defRPr sz="37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1ea22783c79_3_5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2400"/>
              <a:buFont typeface="Open Sans"/>
              <a:buChar char="●"/>
              <a:defRPr sz="24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g1ea22783c79_3_5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NUL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31c1215d96f_1_241"/>
          <p:cNvPicPr preferRelativeResize="0"/>
          <p:nvPr/>
        </p:nvPicPr>
        <p:blipFill rotWithShape="1">
          <a:blip r:embed="rId3">
            <a:alphaModFix/>
          </a:blip>
          <a:srcRect l="2642" r="2633"/>
          <a:stretch/>
        </p:blipFill>
        <p:spPr>
          <a:xfrm>
            <a:off x="2431775" y="0"/>
            <a:ext cx="9760500" cy="6858000"/>
          </a:xfrm>
          <a:prstGeom prst="rect">
            <a:avLst/>
          </a:prstGeom>
          <a:solidFill>
            <a:srgbClr val="23733C"/>
          </a:solidFill>
          <a:ln>
            <a:noFill/>
          </a:ln>
        </p:spPr>
      </p:pic>
      <p:grpSp>
        <p:nvGrpSpPr>
          <p:cNvPr id="90" name="Google Shape;90;g31c1215d96f_1_241"/>
          <p:cNvGrpSpPr/>
          <p:nvPr/>
        </p:nvGrpSpPr>
        <p:grpSpPr>
          <a:xfrm>
            <a:off x="1356263" y="2323650"/>
            <a:ext cx="5388900" cy="2210700"/>
            <a:chOff x="1356263" y="2323650"/>
            <a:chExt cx="5388900" cy="2210700"/>
          </a:xfrm>
        </p:grpSpPr>
        <p:sp>
          <p:nvSpPr>
            <p:cNvPr id="91" name="Google Shape;91;g31c1215d96f_1_241"/>
            <p:cNvSpPr/>
            <p:nvPr/>
          </p:nvSpPr>
          <p:spPr>
            <a:xfrm>
              <a:off x="1356263" y="2323650"/>
              <a:ext cx="5388900" cy="2210700"/>
            </a:xfrm>
            <a:prstGeom prst="roundRect">
              <a:avLst>
                <a:gd name="adj" fmla="val 5263"/>
              </a:avLst>
            </a:prstGeom>
            <a:solidFill>
              <a:srgbClr val="EDEDED"/>
            </a:solidFill>
            <a:ln>
              <a:noFill/>
            </a:ln>
            <a:effectLst>
              <a:outerShdw blurRad="142875" dist="19050" dir="5400000" algn="bl" rotWithShape="0">
                <a:srgbClr val="000000">
                  <a:alpha val="35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g31c1215d96f_1_241"/>
            <p:cNvSpPr/>
            <p:nvPr/>
          </p:nvSpPr>
          <p:spPr>
            <a:xfrm>
              <a:off x="1356263" y="2323650"/>
              <a:ext cx="459300" cy="2210700"/>
            </a:xfrm>
            <a:prstGeom prst="roundRect">
              <a:avLst>
                <a:gd name="adj" fmla="val 24091"/>
              </a:avLst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31c1215d96f_1_241"/>
            <p:cNvSpPr/>
            <p:nvPr/>
          </p:nvSpPr>
          <p:spPr>
            <a:xfrm>
              <a:off x="1611913" y="2323650"/>
              <a:ext cx="203700" cy="2210700"/>
            </a:xfrm>
            <a:prstGeom prst="rect">
              <a:avLst/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" name="Google Shape;94;g31c1215d96f_1_2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5538" y="2583100"/>
            <a:ext cx="3059594" cy="58412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31c1215d96f_1_241"/>
          <p:cNvSpPr txBox="1">
            <a:spLocks noGrp="1"/>
          </p:cNvSpPr>
          <p:nvPr>
            <p:ph type="title" idx="4294967295"/>
          </p:nvPr>
        </p:nvSpPr>
        <p:spPr>
          <a:xfrm>
            <a:off x="2431775" y="3320600"/>
            <a:ext cx="3696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dirty="0" smtClean="0">
                <a:latin typeface="Open Sans"/>
                <a:ea typeface="Open Sans"/>
                <a:cs typeface="Open Sans"/>
                <a:sym typeface="Open Sans"/>
              </a:rPr>
              <a:t>Repositórios</a:t>
            </a:r>
            <a:endParaRPr sz="25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Repositórios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O </a:t>
            </a:r>
            <a:r>
              <a:rPr lang="pt-BR" dirty="0" err="1"/>
              <a:t>LumisXP</a:t>
            </a:r>
            <a:r>
              <a:rPr lang="pt-BR" dirty="0"/>
              <a:t> dispõe de alguns tipos de repositórios como:</a:t>
            </a:r>
          </a:p>
          <a:p>
            <a:pPr lvl="1"/>
            <a:r>
              <a:rPr lang="pt-BR" dirty="0"/>
              <a:t>Repositório de mídias</a:t>
            </a:r>
          </a:p>
          <a:p>
            <a:pPr lvl="1"/>
            <a:r>
              <a:rPr lang="pt-BR" dirty="0"/>
              <a:t>Repositório de documentos</a:t>
            </a:r>
          </a:p>
          <a:p>
            <a:pPr lvl="1"/>
            <a:r>
              <a:rPr lang="pt-BR" dirty="0"/>
              <a:t>Repositório de </a:t>
            </a:r>
            <a:r>
              <a:rPr lang="pt-BR" dirty="0" err="1"/>
              <a:t>widgets</a:t>
            </a:r>
            <a:endParaRPr lang="pt-BR" dirty="0"/>
          </a:p>
          <a:p>
            <a:pPr lvl="1"/>
            <a:r>
              <a:rPr lang="pt-BR" dirty="0"/>
              <a:t>Repositório de </a:t>
            </a:r>
            <a:r>
              <a:rPr lang="pt-BR" dirty="0" err="1"/>
              <a:t>templates</a:t>
            </a:r>
            <a:r>
              <a:rPr lang="pt-BR" dirty="0"/>
              <a:t> HTML</a:t>
            </a:r>
          </a:p>
          <a:p>
            <a:pPr lvl="1"/>
            <a:r>
              <a:rPr lang="pt-BR" dirty="0"/>
              <a:t>Repositório de categorização</a:t>
            </a:r>
          </a:p>
          <a:p>
            <a:pPr lvl="1"/>
            <a:r>
              <a:rPr lang="pt-BR" dirty="0"/>
              <a:t>Repositório de </a:t>
            </a:r>
            <a:r>
              <a:rPr lang="pt-BR" dirty="0" err="1"/>
              <a:t>tags</a:t>
            </a:r>
            <a:endParaRPr lang="pt-BR" dirty="0"/>
          </a:p>
          <a:p>
            <a:r>
              <a:rPr lang="pt-BR" dirty="0"/>
              <a:t>Tais repositórios podem ser plugados em instâncias de serviços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5827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Isolamento do repositório</a:t>
            </a:r>
          </a:p>
        </p:txBody>
      </p:sp>
      <p:sp>
        <p:nvSpPr>
          <p:cNvPr id="57" name="Retângulo 56"/>
          <p:cNvSpPr/>
          <p:nvPr/>
        </p:nvSpPr>
        <p:spPr>
          <a:xfrm>
            <a:off x="535238" y="1609017"/>
            <a:ext cx="6291822" cy="47861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8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071482" y="2644456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59" name="CaixaDeTexto 58"/>
          <p:cNvSpPr txBox="1"/>
          <p:nvPr/>
        </p:nvSpPr>
        <p:spPr>
          <a:xfrm>
            <a:off x="3120739" y="1612474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Estrutura</a:t>
            </a:r>
            <a:endParaRPr lang="pt-BR" dirty="0"/>
          </a:p>
        </p:txBody>
      </p:sp>
      <p:sp>
        <p:nvSpPr>
          <p:cNvPr id="60" name="Retângulo 59"/>
          <p:cNvSpPr/>
          <p:nvPr/>
        </p:nvSpPr>
        <p:spPr>
          <a:xfrm>
            <a:off x="2103015" y="2104075"/>
            <a:ext cx="4547516" cy="69109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2"/>
              </a:solidFill>
            </a:endParaRPr>
          </a:p>
        </p:txBody>
      </p:sp>
      <p:grpSp>
        <p:nvGrpSpPr>
          <p:cNvPr id="61" name="Agrupar 60"/>
          <p:cNvGrpSpPr/>
          <p:nvPr/>
        </p:nvGrpSpPr>
        <p:grpSpPr>
          <a:xfrm>
            <a:off x="2274134" y="2250932"/>
            <a:ext cx="1289715" cy="429255"/>
            <a:chOff x="2440571" y="1975240"/>
            <a:chExt cx="1289715" cy="422172"/>
          </a:xfrm>
        </p:grpSpPr>
        <p:sp>
          <p:nvSpPr>
            <p:cNvPr id="62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440571" y="1975240"/>
              <a:ext cx="1289715" cy="422172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1C6B2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>
                  <a:solidFill>
                    <a:schemeClr val="tx2"/>
                  </a:solidFill>
                </a:rPr>
                <a:t>Menu</a:t>
              </a:r>
              <a:endParaRPr lang="pt-BR" sz="1200" dirty="0">
                <a:solidFill>
                  <a:schemeClr val="tx2"/>
                </a:solidFill>
              </a:endParaRPr>
            </a:p>
          </p:txBody>
        </p:sp>
        <p:pic>
          <p:nvPicPr>
            <p:cNvPr id="63" name="Imagem 6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6729" y="2081237"/>
              <a:ext cx="169999" cy="186999"/>
            </a:xfrm>
            <a:prstGeom prst="rect">
              <a:avLst/>
            </a:prstGeom>
          </p:spPr>
        </p:pic>
      </p:grpSp>
      <p:cxnSp>
        <p:nvCxnSpPr>
          <p:cNvPr id="64" name="Conector de Seta Reta 63"/>
          <p:cNvCxnSpPr>
            <a:stCxn id="68" idx="3"/>
            <a:endCxn id="60" idx="1"/>
          </p:cNvCxnSpPr>
          <p:nvPr/>
        </p:nvCxnSpPr>
        <p:spPr>
          <a:xfrm flipV="1">
            <a:off x="1593620" y="2449621"/>
            <a:ext cx="509395" cy="352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537436" y="2885647"/>
            <a:ext cx="1175388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Páginas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66" name="Imagem 6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805" y="2966816"/>
            <a:ext cx="141749" cy="141749"/>
          </a:xfrm>
          <a:prstGeom prst="rect">
            <a:avLst/>
          </a:prstGeom>
        </p:spPr>
      </p:pic>
      <p:sp>
        <p:nvSpPr>
          <p:cNvPr id="67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071482" y="2644456"/>
            <a:ext cx="440201" cy="80636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68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807285" y="2332874"/>
            <a:ext cx="786335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B2C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69" name="Imagem 6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471" y="2394232"/>
            <a:ext cx="177894" cy="177894"/>
          </a:xfrm>
          <a:prstGeom prst="rect">
            <a:avLst/>
          </a:prstGeom>
        </p:spPr>
      </p:pic>
      <p:sp>
        <p:nvSpPr>
          <p:cNvPr id="70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537437" y="3270905"/>
            <a:ext cx="1526048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Resultado da Busca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71" name="Imagem 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805" y="3352074"/>
            <a:ext cx="141749" cy="141749"/>
          </a:xfrm>
          <a:prstGeom prst="rect">
            <a:avLst/>
          </a:prstGeom>
        </p:spPr>
      </p:pic>
      <p:sp>
        <p:nvSpPr>
          <p:cNvPr id="72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536363" y="3695936"/>
            <a:ext cx="81189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Notícias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73" name="Imagem 7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549" y="3757294"/>
            <a:ext cx="177894" cy="177894"/>
          </a:xfrm>
          <a:prstGeom prst="rect">
            <a:avLst/>
          </a:prstGeom>
        </p:spPr>
      </p:pic>
      <p:grpSp>
        <p:nvGrpSpPr>
          <p:cNvPr id="74" name="Agrupar 73"/>
          <p:cNvGrpSpPr/>
          <p:nvPr/>
        </p:nvGrpSpPr>
        <p:grpSpPr>
          <a:xfrm>
            <a:off x="2303872" y="3612235"/>
            <a:ext cx="1688088" cy="598601"/>
            <a:chOff x="10213275" y="1754639"/>
            <a:chExt cx="1688088" cy="598601"/>
          </a:xfrm>
        </p:grpSpPr>
        <p:sp>
          <p:nvSpPr>
            <p:cNvPr id="75" name="Retângulo 74"/>
            <p:cNvSpPr/>
            <p:nvPr/>
          </p:nvSpPr>
          <p:spPr>
            <a:xfrm>
              <a:off x="10518420" y="1754639"/>
              <a:ext cx="1382943" cy="598601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2"/>
                </a:solidFill>
              </a:endParaRPr>
            </a:p>
          </p:txBody>
        </p:sp>
        <p:grpSp>
          <p:nvGrpSpPr>
            <p:cNvPr id="76" name="Agrupar 75"/>
            <p:cNvGrpSpPr/>
            <p:nvPr/>
          </p:nvGrpSpPr>
          <p:grpSpPr>
            <a:xfrm>
              <a:off x="10651805" y="1838230"/>
              <a:ext cx="1126157" cy="429255"/>
              <a:chOff x="2440571" y="1975240"/>
              <a:chExt cx="1126157" cy="422172"/>
            </a:xfrm>
          </p:grpSpPr>
          <p:sp>
            <p:nvSpPr>
              <p:cNvPr id="78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2440571" y="1975240"/>
                <a:ext cx="1126157" cy="422172"/>
              </a:xfrm>
              <a:prstGeom prst="roundRect">
                <a:avLst/>
              </a:prstGeom>
              <a:solidFill>
                <a:srgbClr val="32823C"/>
              </a:solidFill>
              <a:ln>
                <a:solidFill>
                  <a:srgbClr val="1C6B2B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1200" dirty="0" smtClean="0">
                    <a:solidFill>
                      <a:schemeClr val="tx2"/>
                    </a:solidFill>
                  </a:rPr>
                  <a:t>Notícias</a:t>
                </a:r>
                <a:endParaRPr lang="pt-BR" sz="12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79" name="Imagem 78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6729" y="2081237"/>
                <a:ext cx="169999" cy="186999"/>
              </a:xfrm>
              <a:prstGeom prst="rect">
                <a:avLst/>
              </a:prstGeom>
            </p:spPr>
          </p:pic>
        </p:grpSp>
        <p:cxnSp>
          <p:nvCxnSpPr>
            <p:cNvPr id="77" name="Conector de Seta Reta 76"/>
            <p:cNvCxnSpPr>
              <a:stCxn id="72" idx="3"/>
              <a:endCxn id="75" idx="1"/>
            </p:cNvCxnSpPr>
            <p:nvPr/>
          </p:nvCxnSpPr>
          <p:spPr>
            <a:xfrm>
              <a:off x="10213275" y="1990385"/>
              <a:ext cx="305145" cy="635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0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065048" y="2633963"/>
            <a:ext cx="427167" cy="1301224"/>
          </a:xfrm>
          <a:prstGeom prst="bentArrow">
            <a:avLst>
              <a:gd name="adj1" fmla="val 25000"/>
              <a:gd name="adj2" fmla="val 25000"/>
              <a:gd name="adj3" fmla="val 27057"/>
              <a:gd name="adj4" fmla="val 49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81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778374" y="4002108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82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244328" y="4243299"/>
            <a:ext cx="81915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Lista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83" name="Imagem 8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697" y="4324468"/>
            <a:ext cx="141749" cy="141749"/>
          </a:xfrm>
          <a:prstGeom prst="rect">
            <a:avLst/>
          </a:prstGeom>
        </p:spPr>
      </p:pic>
      <p:sp>
        <p:nvSpPr>
          <p:cNvPr id="84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244329" y="4628557"/>
            <a:ext cx="819156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Detalhe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85" name="Imagem 8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697" y="4709726"/>
            <a:ext cx="141749" cy="141749"/>
          </a:xfrm>
          <a:prstGeom prst="rect">
            <a:avLst/>
          </a:prstGeom>
        </p:spPr>
      </p:pic>
      <p:sp>
        <p:nvSpPr>
          <p:cNvPr id="86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749198" y="4002107"/>
            <a:ext cx="476558" cy="84936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87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071482" y="2641455"/>
            <a:ext cx="400200" cy="2640084"/>
          </a:xfrm>
          <a:prstGeom prst="bentArrow">
            <a:avLst>
              <a:gd name="adj1" fmla="val 25000"/>
              <a:gd name="adj2" fmla="val 25000"/>
              <a:gd name="adj3" fmla="val 27057"/>
              <a:gd name="adj4" fmla="val 49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88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536363" y="5042287"/>
            <a:ext cx="81189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Eventos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89" name="Imagem 8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549" y="5103645"/>
            <a:ext cx="177894" cy="177894"/>
          </a:xfrm>
          <a:prstGeom prst="rect">
            <a:avLst/>
          </a:prstGeom>
        </p:spPr>
      </p:pic>
      <p:grpSp>
        <p:nvGrpSpPr>
          <p:cNvPr id="90" name="Agrupar 89"/>
          <p:cNvGrpSpPr/>
          <p:nvPr/>
        </p:nvGrpSpPr>
        <p:grpSpPr>
          <a:xfrm>
            <a:off x="2303872" y="4958586"/>
            <a:ext cx="1688088" cy="598601"/>
            <a:chOff x="10213275" y="1754639"/>
            <a:chExt cx="1688088" cy="598601"/>
          </a:xfrm>
        </p:grpSpPr>
        <p:sp>
          <p:nvSpPr>
            <p:cNvPr id="91" name="Retângulo 90"/>
            <p:cNvSpPr/>
            <p:nvPr/>
          </p:nvSpPr>
          <p:spPr>
            <a:xfrm>
              <a:off x="10518420" y="1754639"/>
              <a:ext cx="1382943" cy="598601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2"/>
                </a:solidFill>
              </a:endParaRPr>
            </a:p>
          </p:txBody>
        </p:sp>
        <p:grpSp>
          <p:nvGrpSpPr>
            <p:cNvPr id="92" name="Agrupar 91"/>
            <p:cNvGrpSpPr/>
            <p:nvPr/>
          </p:nvGrpSpPr>
          <p:grpSpPr>
            <a:xfrm>
              <a:off x="10651805" y="1838230"/>
              <a:ext cx="1126157" cy="429255"/>
              <a:chOff x="2440571" y="1975240"/>
              <a:chExt cx="1126157" cy="422172"/>
            </a:xfrm>
          </p:grpSpPr>
          <p:sp>
            <p:nvSpPr>
              <p:cNvPr id="94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2440571" y="1975240"/>
                <a:ext cx="1126157" cy="422172"/>
              </a:xfrm>
              <a:prstGeom prst="roundRect">
                <a:avLst/>
              </a:prstGeom>
              <a:solidFill>
                <a:srgbClr val="32823C"/>
              </a:solidFill>
              <a:ln>
                <a:solidFill>
                  <a:srgbClr val="1C6B2B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1200" dirty="0" smtClean="0">
                    <a:solidFill>
                      <a:schemeClr val="tx2"/>
                    </a:solidFill>
                  </a:rPr>
                  <a:t>Eventos</a:t>
                </a:r>
                <a:endParaRPr lang="pt-BR" sz="1200" dirty="0">
                  <a:solidFill>
                    <a:schemeClr val="tx2"/>
                  </a:solidFill>
                </a:endParaRPr>
              </a:p>
            </p:txBody>
          </p:sp>
          <p:pic>
            <p:nvPicPr>
              <p:cNvPr id="95" name="Imagem 9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6729" y="2081237"/>
                <a:ext cx="169999" cy="186999"/>
              </a:xfrm>
              <a:prstGeom prst="rect">
                <a:avLst/>
              </a:prstGeom>
            </p:spPr>
          </p:pic>
        </p:grpSp>
        <p:cxnSp>
          <p:nvCxnSpPr>
            <p:cNvPr id="93" name="Conector de Seta Reta 92"/>
            <p:cNvCxnSpPr>
              <a:stCxn id="88" idx="3"/>
              <a:endCxn id="91" idx="1"/>
            </p:cNvCxnSpPr>
            <p:nvPr/>
          </p:nvCxnSpPr>
          <p:spPr>
            <a:xfrm>
              <a:off x="10213275" y="1990385"/>
              <a:ext cx="305145" cy="635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6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778374" y="5348459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97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244328" y="5589650"/>
            <a:ext cx="81915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Lista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98" name="Imagem 9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697" y="5670819"/>
            <a:ext cx="141749" cy="141749"/>
          </a:xfrm>
          <a:prstGeom prst="rect">
            <a:avLst/>
          </a:prstGeom>
        </p:spPr>
      </p:pic>
      <p:sp>
        <p:nvSpPr>
          <p:cNvPr id="99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244329" y="5974908"/>
            <a:ext cx="819156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Detalhe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00" name="Imagem 9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697" y="6056077"/>
            <a:ext cx="141749" cy="141749"/>
          </a:xfrm>
          <a:prstGeom prst="rect">
            <a:avLst/>
          </a:prstGeom>
        </p:spPr>
      </p:pic>
      <p:sp>
        <p:nvSpPr>
          <p:cNvPr id="101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749198" y="5348458"/>
            <a:ext cx="476558" cy="84936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grpSp>
        <p:nvGrpSpPr>
          <p:cNvPr id="102" name="Agrupar 101"/>
          <p:cNvGrpSpPr/>
          <p:nvPr/>
        </p:nvGrpSpPr>
        <p:grpSpPr>
          <a:xfrm>
            <a:off x="4248344" y="2250932"/>
            <a:ext cx="2242477" cy="429255"/>
            <a:chOff x="2440571" y="1975240"/>
            <a:chExt cx="2242477" cy="422172"/>
          </a:xfrm>
        </p:grpSpPr>
        <p:sp>
          <p:nvSpPr>
            <p:cNvPr id="103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440571" y="1975240"/>
              <a:ext cx="2242477" cy="422172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1C6B2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>
                  <a:solidFill>
                    <a:schemeClr val="tx2"/>
                  </a:solidFill>
                </a:rPr>
                <a:t>Repositório de mídias</a:t>
              </a:r>
              <a:endParaRPr lang="pt-BR" sz="1200" dirty="0">
                <a:solidFill>
                  <a:schemeClr val="tx2"/>
                </a:solidFill>
              </a:endParaRPr>
            </a:p>
          </p:txBody>
        </p:sp>
        <p:pic>
          <p:nvPicPr>
            <p:cNvPr id="104" name="Imagem 10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6729" y="2081237"/>
              <a:ext cx="169999" cy="186999"/>
            </a:xfrm>
            <a:prstGeom prst="rect">
              <a:avLst/>
            </a:prstGeom>
          </p:spPr>
        </p:pic>
      </p:grpSp>
      <p:sp>
        <p:nvSpPr>
          <p:cNvPr id="105" name="Seta para a Direita 104"/>
          <p:cNvSpPr/>
          <p:nvPr/>
        </p:nvSpPr>
        <p:spPr>
          <a:xfrm>
            <a:off x="3568552" y="2384952"/>
            <a:ext cx="606098" cy="18717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6" name="Seta Dobrada para Cima 105"/>
          <p:cNvSpPr/>
          <p:nvPr/>
        </p:nvSpPr>
        <p:spPr>
          <a:xfrm>
            <a:off x="3875022" y="2717429"/>
            <a:ext cx="1050076" cy="1261348"/>
          </a:xfrm>
          <a:prstGeom prst="bentUpArrow">
            <a:avLst>
              <a:gd name="adj1" fmla="val 11368"/>
              <a:gd name="adj2" fmla="val 14586"/>
              <a:gd name="adj3" fmla="val 14474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7" name="Seta Dobrada para Cima 106"/>
          <p:cNvSpPr/>
          <p:nvPr/>
        </p:nvSpPr>
        <p:spPr>
          <a:xfrm>
            <a:off x="3890650" y="2717429"/>
            <a:ext cx="1837530" cy="2576425"/>
          </a:xfrm>
          <a:prstGeom prst="bentUpArrow">
            <a:avLst>
              <a:gd name="adj1" fmla="val 6175"/>
              <a:gd name="adj2" fmla="val 8528"/>
              <a:gd name="adj3" fmla="val 8416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075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Isolamento do repositório</a:t>
            </a:r>
          </a:p>
        </p:txBody>
      </p:sp>
      <p:sp>
        <p:nvSpPr>
          <p:cNvPr id="4" name="Retângulo 3"/>
          <p:cNvSpPr/>
          <p:nvPr/>
        </p:nvSpPr>
        <p:spPr>
          <a:xfrm>
            <a:off x="535237" y="1609017"/>
            <a:ext cx="8386821" cy="47861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071482" y="2644456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330788" y="1625368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Estrutura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3313064" y="2116969"/>
            <a:ext cx="4547516" cy="69109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2"/>
              </a:solidFill>
            </a:endParaRPr>
          </a:p>
        </p:txBody>
      </p:sp>
      <p:grpSp>
        <p:nvGrpSpPr>
          <p:cNvPr id="8" name="Agrupar 7"/>
          <p:cNvGrpSpPr/>
          <p:nvPr/>
        </p:nvGrpSpPr>
        <p:grpSpPr>
          <a:xfrm>
            <a:off x="3484183" y="2263826"/>
            <a:ext cx="1289715" cy="429255"/>
            <a:chOff x="2440571" y="1975240"/>
            <a:chExt cx="1289715" cy="422172"/>
          </a:xfrm>
        </p:grpSpPr>
        <p:sp>
          <p:nvSpPr>
            <p:cNvPr id="9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440571" y="1975240"/>
              <a:ext cx="1289715" cy="422172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1C6B2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>
                  <a:solidFill>
                    <a:schemeClr val="tx2"/>
                  </a:solidFill>
                </a:rPr>
                <a:t>Menu</a:t>
              </a:r>
              <a:endParaRPr lang="pt-BR" sz="1200" dirty="0">
                <a:solidFill>
                  <a:schemeClr val="tx2"/>
                </a:solidFill>
              </a:endParaRPr>
            </a:p>
          </p:txBody>
        </p:sp>
        <p:pic>
          <p:nvPicPr>
            <p:cNvPr id="10" name="Imagem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6729" y="2081237"/>
              <a:ext cx="169999" cy="186999"/>
            </a:xfrm>
            <a:prstGeom prst="rect">
              <a:avLst/>
            </a:prstGeom>
          </p:spPr>
        </p:pic>
      </p:grpSp>
      <p:cxnSp>
        <p:nvCxnSpPr>
          <p:cNvPr id="11" name="Conector de Seta Reta 10"/>
          <p:cNvCxnSpPr>
            <a:stCxn id="15" idx="3"/>
            <a:endCxn id="7" idx="1"/>
          </p:cNvCxnSpPr>
          <p:nvPr/>
        </p:nvCxnSpPr>
        <p:spPr>
          <a:xfrm flipV="1">
            <a:off x="1593620" y="2462515"/>
            <a:ext cx="1719444" cy="22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537436" y="2885647"/>
            <a:ext cx="1175388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Páginas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805" y="2966816"/>
            <a:ext cx="141749" cy="141749"/>
          </a:xfrm>
          <a:prstGeom prst="rect">
            <a:avLst/>
          </a:prstGeom>
        </p:spPr>
      </p:pic>
      <p:sp>
        <p:nvSpPr>
          <p:cNvPr id="14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071482" y="2644456"/>
            <a:ext cx="440201" cy="80636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5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807285" y="2332874"/>
            <a:ext cx="786335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B2C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471" y="2394232"/>
            <a:ext cx="177894" cy="177894"/>
          </a:xfrm>
          <a:prstGeom prst="rect">
            <a:avLst/>
          </a:prstGeom>
        </p:spPr>
      </p:pic>
      <p:sp>
        <p:nvSpPr>
          <p:cNvPr id="17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537437" y="3270905"/>
            <a:ext cx="1526048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Resultado da Busca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805" y="3352074"/>
            <a:ext cx="141749" cy="141749"/>
          </a:xfrm>
          <a:prstGeom prst="rect">
            <a:avLst/>
          </a:prstGeom>
        </p:spPr>
      </p:pic>
      <p:sp>
        <p:nvSpPr>
          <p:cNvPr id="19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536363" y="3695936"/>
            <a:ext cx="81189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Notícias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20" name="Imagem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549" y="3757294"/>
            <a:ext cx="177894" cy="177894"/>
          </a:xfrm>
          <a:prstGeom prst="rect">
            <a:avLst/>
          </a:prstGeom>
        </p:spPr>
      </p:pic>
      <p:sp>
        <p:nvSpPr>
          <p:cNvPr id="27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065048" y="2633963"/>
            <a:ext cx="427167" cy="1301224"/>
          </a:xfrm>
          <a:prstGeom prst="bentArrow">
            <a:avLst>
              <a:gd name="adj1" fmla="val 25000"/>
              <a:gd name="adj2" fmla="val 25000"/>
              <a:gd name="adj3" fmla="val 27057"/>
              <a:gd name="adj4" fmla="val 49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8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778374" y="4002108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9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244328" y="4243299"/>
            <a:ext cx="81915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Lista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30" name="Imagem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697" y="4324468"/>
            <a:ext cx="141749" cy="141749"/>
          </a:xfrm>
          <a:prstGeom prst="rect">
            <a:avLst/>
          </a:prstGeom>
        </p:spPr>
      </p:pic>
      <p:sp>
        <p:nvSpPr>
          <p:cNvPr id="31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244329" y="4628557"/>
            <a:ext cx="819156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Detalhe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32" name="Imagem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697" y="4709726"/>
            <a:ext cx="141749" cy="141749"/>
          </a:xfrm>
          <a:prstGeom prst="rect">
            <a:avLst/>
          </a:prstGeom>
        </p:spPr>
      </p:pic>
      <p:sp>
        <p:nvSpPr>
          <p:cNvPr id="33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749198" y="4002107"/>
            <a:ext cx="476558" cy="84936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34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071482" y="2641455"/>
            <a:ext cx="400200" cy="2640084"/>
          </a:xfrm>
          <a:prstGeom prst="bentArrow">
            <a:avLst>
              <a:gd name="adj1" fmla="val 25000"/>
              <a:gd name="adj2" fmla="val 25000"/>
              <a:gd name="adj3" fmla="val 27057"/>
              <a:gd name="adj4" fmla="val 49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35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536363" y="5042287"/>
            <a:ext cx="81189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Eventos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36" name="Imagem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549" y="5103645"/>
            <a:ext cx="177894" cy="177894"/>
          </a:xfrm>
          <a:prstGeom prst="rect">
            <a:avLst/>
          </a:prstGeom>
        </p:spPr>
      </p:pic>
      <p:sp>
        <p:nvSpPr>
          <p:cNvPr id="43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778374" y="5348459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4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244328" y="5589650"/>
            <a:ext cx="81915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Lista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45" name="Imagem 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697" y="5670819"/>
            <a:ext cx="141749" cy="141749"/>
          </a:xfrm>
          <a:prstGeom prst="rect">
            <a:avLst/>
          </a:prstGeom>
        </p:spPr>
      </p:pic>
      <p:sp>
        <p:nvSpPr>
          <p:cNvPr id="46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244329" y="5974908"/>
            <a:ext cx="819156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Detalhe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47" name="Imagem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697" y="6056077"/>
            <a:ext cx="141749" cy="141749"/>
          </a:xfrm>
          <a:prstGeom prst="rect">
            <a:avLst/>
          </a:prstGeom>
        </p:spPr>
      </p:pic>
      <p:sp>
        <p:nvSpPr>
          <p:cNvPr id="48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749198" y="5348458"/>
            <a:ext cx="476558" cy="84936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grpSp>
        <p:nvGrpSpPr>
          <p:cNvPr id="49" name="Agrupar 48"/>
          <p:cNvGrpSpPr/>
          <p:nvPr/>
        </p:nvGrpSpPr>
        <p:grpSpPr>
          <a:xfrm>
            <a:off x="5458393" y="2263826"/>
            <a:ext cx="2242477" cy="429255"/>
            <a:chOff x="2440571" y="1975240"/>
            <a:chExt cx="2242477" cy="422172"/>
          </a:xfrm>
        </p:grpSpPr>
        <p:sp>
          <p:nvSpPr>
            <p:cNvPr id="50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440571" y="1975240"/>
              <a:ext cx="2242477" cy="422172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1C6B2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>
                  <a:solidFill>
                    <a:schemeClr val="tx2"/>
                  </a:solidFill>
                </a:rPr>
                <a:t>Repositório de mídias</a:t>
              </a:r>
              <a:endParaRPr lang="pt-BR" sz="1200" dirty="0">
                <a:solidFill>
                  <a:schemeClr val="tx2"/>
                </a:solidFill>
              </a:endParaRPr>
            </a:p>
          </p:txBody>
        </p:sp>
        <p:pic>
          <p:nvPicPr>
            <p:cNvPr id="51" name="Imagem 5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6729" y="2081237"/>
              <a:ext cx="169999" cy="186999"/>
            </a:xfrm>
            <a:prstGeom prst="rect">
              <a:avLst/>
            </a:prstGeom>
          </p:spPr>
        </p:pic>
      </p:grpSp>
      <p:sp>
        <p:nvSpPr>
          <p:cNvPr id="52" name="Seta para a Direita 51"/>
          <p:cNvSpPr/>
          <p:nvPr/>
        </p:nvSpPr>
        <p:spPr>
          <a:xfrm>
            <a:off x="4778601" y="2397846"/>
            <a:ext cx="606098" cy="18717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5" name="Retângulo 54"/>
          <p:cNvSpPr/>
          <p:nvPr/>
        </p:nvSpPr>
        <p:spPr>
          <a:xfrm>
            <a:off x="3313064" y="3551336"/>
            <a:ext cx="4547516" cy="69109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2"/>
              </a:solidFill>
            </a:endParaRPr>
          </a:p>
        </p:txBody>
      </p:sp>
      <p:grpSp>
        <p:nvGrpSpPr>
          <p:cNvPr id="56" name="Agrupar 55"/>
          <p:cNvGrpSpPr/>
          <p:nvPr/>
        </p:nvGrpSpPr>
        <p:grpSpPr>
          <a:xfrm>
            <a:off x="3484183" y="3698193"/>
            <a:ext cx="1289715" cy="429255"/>
            <a:chOff x="2440571" y="1975240"/>
            <a:chExt cx="1289715" cy="422172"/>
          </a:xfrm>
        </p:grpSpPr>
        <p:sp>
          <p:nvSpPr>
            <p:cNvPr id="57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440571" y="1975240"/>
              <a:ext cx="1289715" cy="422172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1C6B2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>
                  <a:solidFill>
                    <a:schemeClr val="tx2"/>
                  </a:solidFill>
                </a:rPr>
                <a:t>Notícias</a:t>
              </a:r>
              <a:endParaRPr lang="pt-BR" sz="1200" dirty="0">
                <a:solidFill>
                  <a:schemeClr val="tx2"/>
                </a:solidFill>
              </a:endParaRPr>
            </a:p>
          </p:txBody>
        </p:sp>
        <p:pic>
          <p:nvPicPr>
            <p:cNvPr id="58" name="Imagem 5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6729" y="2081237"/>
              <a:ext cx="169999" cy="186999"/>
            </a:xfrm>
            <a:prstGeom prst="rect">
              <a:avLst/>
            </a:prstGeom>
          </p:spPr>
        </p:pic>
      </p:grpSp>
      <p:cxnSp>
        <p:nvCxnSpPr>
          <p:cNvPr id="59" name="Conector de Seta Reta 58"/>
          <p:cNvCxnSpPr>
            <a:stCxn id="19" idx="3"/>
            <a:endCxn id="55" idx="1"/>
          </p:cNvCxnSpPr>
          <p:nvPr/>
        </p:nvCxnSpPr>
        <p:spPr>
          <a:xfrm>
            <a:off x="2348260" y="3847981"/>
            <a:ext cx="964804" cy="489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1" name="Agrupar 60"/>
          <p:cNvGrpSpPr/>
          <p:nvPr/>
        </p:nvGrpSpPr>
        <p:grpSpPr>
          <a:xfrm>
            <a:off x="5458393" y="3698193"/>
            <a:ext cx="2242477" cy="429255"/>
            <a:chOff x="2440571" y="1975240"/>
            <a:chExt cx="2242477" cy="422172"/>
          </a:xfrm>
        </p:grpSpPr>
        <p:sp>
          <p:nvSpPr>
            <p:cNvPr id="62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440571" y="1975240"/>
              <a:ext cx="2242477" cy="422172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1C6B2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>
                  <a:solidFill>
                    <a:schemeClr val="tx2"/>
                  </a:solidFill>
                </a:rPr>
                <a:t>Repositório de mídias</a:t>
              </a:r>
              <a:endParaRPr lang="pt-BR" sz="1200" dirty="0">
                <a:solidFill>
                  <a:schemeClr val="tx2"/>
                </a:solidFill>
              </a:endParaRPr>
            </a:p>
          </p:txBody>
        </p:sp>
        <p:pic>
          <p:nvPicPr>
            <p:cNvPr id="63" name="Imagem 6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6729" y="2081237"/>
              <a:ext cx="169999" cy="186999"/>
            </a:xfrm>
            <a:prstGeom prst="rect">
              <a:avLst/>
            </a:prstGeom>
          </p:spPr>
        </p:pic>
      </p:grpSp>
      <p:sp>
        <p:nvSpPr>
          <p:cNvPr id="64" name="Seta para a Direita 63"/>
          <p:cNvSpPr/>
          <p:nvPr/>
        </p:nvSpPr>
        <p:spPr>
          <a:xfrm>
            <a:off x="4778601" y="3832213"/>
            <a:ext cx="606098" cy="18717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8" name="Retângulo 67"/>
          <p:cNvSpPr/>
          <p:nvPr/>
        </p:nvSpPr>
        <p:spPr>
          <a:xfrm>
            <a:off x="3313064" y="4902274"/>
            <a:ext cx="4547516" cy="69109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2"/>
              </a:solidFill>
            </a:endParaRPr>
          </a:p>
        </p:txBody>
      </p:sp>
      <p:grpSp>
        <p:nvGrpSpPr>
          <p:cNvPr id="69" name="Agrupar 68"/>
          <p:cNvGrpSpPr/>
          <p:nvPr/>
        </p:nvGrpSpPr>
        <p:grpSpPr>
          <a:xfrm>
            <a:off x="3484183" y="5049131"/>
            <a:ext cx="1289715" cy="429255"/>
            <a:chOff x="2440571" y="1975240"/>
            <a:chExt cx="1289715" cy="422172"/>
          </a:xfrm>
        </p:grpSpPr>
        <p:sp>
          <p:nvSpPr>
            <p:cNvPr id="70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440571" y="1975240"/>
              <a:ext cx="1289715" cy="422172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1C6B2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>
                  <a:solidFill>
                    <a:schemeClr val="tx2"/>
                  </a:solidFill>
                </a:rPr>
                <a:t>Eventos</a:t>
              </a:r>
              <a:endParaRPr lang="pt-BR" sz="1200" dirty="0">
                <a:solidFill>
                  <a:schemeClr val="tx2"/>
                </a:solidFill>
              </a:endParaRPr>
            </a:p>
          </p:txBody>
        </p:sp>
        <p:pic>
          <p:nvPicPr>
            <p:cNvPr id="71" name="Imagem 7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6729" y="2081237"/>
              <a:ext cx="169999" cy="186999"/>
            </a:xfrm>
            <a:prstGeom prst="rect">
              <a:avLst/>
            </a:prstGeom>
          </p:spPr>
        </p:pic>
      </p:grpSp>
      <p:grpSp>
        <p:nvGrpSpPr>
          <p:cNvPr id="72" name="Agrupar 71"/>
          <p:cNvGrpSpPr/>
          <p:nvPr/>
        </p:nvGrpSpPr>
        <p:grpSpPr>
          <a:xfrm>
            <a:off x="5458393" y="5049131"/>
            <a:ext cx="2242477" cy="429255"/>
            <a:chOff x="2440571" y="1975240"/>
            <a:chExt cx="2242477" cy="422172"/>
          </a:xfrm>
        </p:grpSpPr>
        <p:sp>
          <p:nvSpPr>
            <p:cNvPr id="73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440571" y="1975240"/>
              <a:ext cx="2242477" cy="422172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1C6B2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>
                  <a:solidFill>
                    <a:schemeClr val="tx2"/>
                  </a:solidFill>
                </a:rPr>
                <a:t>Repositório de mídias</a:t>
              </a:r>
              <a:endParaRPr lang="pt-BR" sz="1200" dirty="0">
                <a:solidFill>
                  <a:schemeClr val="tx2"/>
                </a:solidFill>
              </a:endParaRPr>
            </a:p>
          </p:txBody>
        </p:sp>
        <p:pic>
          <p:nvPicPr>
            <p:cNvPr id="74" name="Imagem 7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6729" y="2081237"/>
              <a:ext cx="169999" cy="186999"/>
            </a:xfrm>
            <a:prstGeom prst="rect">
              <a:avLst/>
            </a:prstGeom>
          </p:spPr>
        </p:pic>
      </p:grpSp>
      <p:sp>
        <p:nvSpPr>
          <p:cNvPr id="75" name="Seta para a Direita 74"/>
          <p:cNvSpPr/>
          <p:nvPr/>
        </p:nvSpPr>
        <p:spPr>
          <a:xfrm>
            <a:off x="4778601" y="5183151"/>
            <a:ext cx="606098" cy="18717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6" name="Conector de Seta Reta 75"/>
          <p:cNvCxnSpPr>
            <a:endCxn id="68" idx="1"/>
          </p:cNvCxnSpPr>
          <p:nvPr/>
        </p:nvCxnSpPr>
        <p:spPr>
          <a:xfrm>
            <a:off x="2381914" y="5183152"/>
            <a:ext cx="931150" cy="64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710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Arquivos públicos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182150" y="1913150"/>
            <a:ext cx="7562355" cy="4656326"/>
          </a:xfrm>
        </p:spPr>
        <p:txBody>
          <a:bodyPr>
            <a:normAutofit/>
          </a:bodyPr>
          <a:lstStyle/>
          <a:p>
            <a:r>
              <a:rPr lang="pt-BR" dirty="0"/>
              <a:t>Dependendo do tipo de repositório, o mesmo pode ter a opção de configurar arquivos públicos</a:t>
            </a:r>
          </a:p>
          <a:p>
            <a:pPr lvl="1"/>
            <a:r>
              <a:rPr lang="pt-BR" dirty="0"/>
              <a:t>Essa opção é localizada nas configurações de instância de serviço do repositório -&gt; Propriedades de Arquivos</a:t>
            </a:r>
          </a:p>
          <a:p>
            <a:r>
              <a:rPr lang="pt-BR" dirty="0"/>
              <a:t>Quando esta opção está marcada, significa que os arquivos do repositório serão disponibilizados publicamente através do Web Server</a:t>
            </a:r>
          </a:p>
          <a:p>
            <a:r>
              <a:rPr lang="pt-BR" dirty="0"/>
              <a:t>Quando possível, essa é uma configuração recomendada, pois gera ganhos de performance, visto que não depende do </a:t>
            </a:r>
            <a:r>
              <a:rPr lang="pt-BR" dirty="0" err="1"/>
              <a:t>App</a:t>
            </a:r>
            <a:r>
              <a:rPr lang="pt-BR" dirty="0"/>
              <a:t> Server</a:t>
            </a:r>
          </a:p>
          <a:p>
            <a:endParaRPr lang="pt-BR" dirty="0"/>
          </a:p>
        </p:txBody>
      </p:sp>
      <p:sp>
        <p:nvSpPr>
          <p:cNvPr id="4" name="Seta para a Esquerda e para a Direita 3"/>
          <p:cNvSpPr/>
          <p:nvPr/>
        </p:nvSpPr>
        <p:spPr>
          <a:xfrm rot="5400000">
            <a:off x="9735658" y="3121466"/>
            <a:ext cx="962520" cy="494193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5" name="Agrupar 4"/>
          <p:cNvGrpSpPr/>
          <p:nvPr/>
        </p:nvGrpSpPr>
        <p:grpSpPr>
          <a:xfrm>
            <a:off x="9065178" y="1676417"/>
            <a:ext cx="2303479" cy="1129687"/>
            <a:chOff x="6249193" y="2245479"/>
            <a:chExt cx="2303479" cy="1129687"/>
          </a:xfrm>
        </p:grpSpPr>
        <p:sp>
          <p:nvSpPr>
            <p:cNvPr id="6" name="WS Novo">
              <a:extLst>
                <a:ext uri="{FF2B5EF4-FFF2-40B4-BE49-F238E27FC236}">
                  <a16:creationId xmlns:a16="http://schemas.microsoft.com/office/drawing/2014/main" id="{60F7E8CC-DFC1-4A85-8310-C2D613A9BCD4}"/>
                </a:ext>
              </a:extLst>
            </p:cNvPr>
            <p:cNvSpPr/>
            <p:nvPr/>
          </p:nvSpPr>
          <p:spPr>
            <a:xfrm>
              <a:off x="6249193" y="2245479"/>
              <a:ext cx="2303479" cy="1129687"/>
            </a:xfrm>
            <a:prstGeom prst="cube">
              <a:avLst>
                <a:gd name="adj" fmla="val 9058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Repositório</a:t>
              </a:r>
            </a:p>
            <a:p>
              <a:pPr algn="ctr"/>
              <a:endParaRPr lang="pt-BR" dirty="0" smtClean="0"/>
            </a:p>
            <a:p>
              <a:pPr algn="ctr"/>
              <a:endParaRPr lang="pt-BR" dirty="0"/>
            </a:p>
          </p:txBody>
        </p:sp>
        <p:grpSp>
          <p:nvGrpSpPr>
            <p:cNvPr id="7" name="Agrupar 6"/>
            <p:cNvGrpSpPr/>
            <p:nvPr/>
          </p:nvGrpSpPr>
          <p:grpSpPr>
            <a:xfrm>
              <a:off x="6249193" y="2833735"/>
              <a:ext cx="625524" cy="541431"/>
              <a:chOff x="3690693" y="3360029"/>
              <a:chExt cx="625524" cy="541431"/>
            </a:xfrm>
          </p:grpSpPr>
          <p:pic>
            <p:nvPicPr>
              <p:cNvPr id="14" name="Gráfico 17" descr="Papel estrutura de tópicos">
                <a:extLst>
                  <a:ext uri="{FF2B5EF4-FFF2-40B4-BE49-F238E27FC236}">
                    <a16:creationId xmlns:a16="http://schemas.microsoft.com/office/drawing/2014/main" id="{07302F85-957B-41C5-8847-5D55DF34B7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3690693" y="3360029"/>
                <a:ext cx="625524" cy="541431"/>
              </a:xfrm>
              <a:prstGeom prst="rect">
                <a:avLst/>
              </a:prstGeom>
            </p:spPr>
          </p:pic>
          <p:sp>
            <p:nvSpPr>
              <p:cNvPr id="15" name="CaixaDeTexto 14"/>
              <p:cNvSpPr txBox="1"/>
              <p:nvPr/>
            </p:nvSpPr>
            <p:spPr>
              <a:xfrm>
                <a:off x="3795049" y="3643082"/>
                <a:ext cx="43633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/>
                  <a:t>File</a:t>
                </a:r>
                <a:r>
                  <a:rPr lang="pt-BR" sz="800" dirty="0" smtClean="0"/>
                  <a:t> 1</a:t>
                </a:r>
                <a:endParaRPr lang="pt-BR" sz="800" dirty="0"/>
              </a:p>
            </p:txBody>
          </p:sp>
        </p:grpSp>
        <p:grpSp>
          <p:nvGrpSpPr>
            <p:cNvPr id="8" name="Agrupar 7"/>
            <p:cNvGrpSpPr/>
            <p:nvPr/>
          </p:nvGrpSpPr>
          <p:grpSpPr>
            <a:xfrm>
              <a:off x="6775408" y="2833734"/>
              <a:ext cx="625524" cy="541431"/>
              <a:chOff x="3690693" y="3360029"/>
              <a:chExt cx="625524" cy="541431"/>
            </a:xfrm>
          </p:grpSpPr>
          <p:pic>
            <p:nvPicPr>
              <p:cNvPr id="12" name="Gráfico 17" descr="Papel estrutura de tópicos">
                <a:extLst>
                  <a:ext uri="{FF2B5EF4-FFF2-40B4-BE49-F238E27FC236}">
                    <a16:creationId xmlns:a16="http://schemas.microsoft.com/office/drawing/2014/main" id="{07302F85-957B-41C5-8847-5D55DF34B7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3690693" y="3360029"/>
                <a:ext cx="625524" cy="541431"/>
              </a:xfrm>
              <a:prstGeom prst="rect">
                <a:avLst/>
              </a:prstGeom>
            </p:spPr>
          </p:pic>
          <p:sp>
            <p:nvSpPr>
              <p:cNvPr id="13" name="CaixaDeTexto 12"/>
              <p:cNvSpPr txBox="1"/>
              <p:nvPr/>
            </p:nvSpPr>
            <p:spPr>
              <a:xfrm>
                <a:off x="3785996" y="3643082"/>
                <a:ext cx="43633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/>
                  <a:t>File</a:t>
                </a:r>
                <a:r>
                  <a:rPr lang="pt-BR" sz="800" dirty="0" smtClean="0"/>
                  <a:t> 2</a:t>
                </a:r>
                <a:endParaRPr lang="pt-BR" sz="800" dirty="0"/>
              </a:p>
            </p:txBody>
          </p:sp>
        </p:grpSp>
        <p:grpSp>
          <p:nvGrpSpPr>
            <p:cNvPr id="9" name="Agrupar 8"/>
            <p:cNvGrpSpPr/>
            <p:nvPr/>
          </p:nvGrpSpPr>
          <p:grpSpPr>
            <a:xfrm>
              <a:off x="7301799" y="2833733"/>
              <a:ext cx="625524" cy="541431"/>
              <a:chOff x="3690693" y="3360029"/>
              <a:chExt cx="625524" cy="541431"/>
            </a:xfrm>
          </p:grpSpPr>
          <p:pic>
            <p:nvPicPr>
              <p:cNvPr id="10" name="Gráfico 17" descr="Papel estrutura de tópicos">
                <a:extLst>
                  <a:ext uri="{FF2B5EF4-FFF2-40B4-BE49-F238E27FC236}">
                    <a16:creationId xmlns:a16="http://schemas.microsoft.com/office/drawing/2014/main" id="{07302F85-957B-41C5-8847-5D55DF34B7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3690693" y="3360029"/>
                <a:ext cx="625524" cy="541431"/>
              </a:xfrm>
              <a:prstGeom prst="rect">
                <a:avLst/>
              </a:prstGeom>
            </p:spPr>
          </p:pic>
          <p:sp>
            <p:nvSpPr>
              <p:cNvPr id="11" name="CaixaDeTexto 10"/>
              <p:cNvSpPr txBox="1"/>
              <p:nvPr/>
            </p:nvSpPr>
            <p:spPr>
              <a:xfrm>
                <a:off x="3785996" y="3643082"/>
                <a:ext cx="45236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/>
                  <a:t>File</a:t>
                </a:r>
                <a:r>
                  <a:rPr lang="pt-BR" sz="800" dirty="0" smtClean="0"/>
                  <a:t> N</a:t>
                </a:r>
                <a:endParaRPr lang="pt-BR" sz="800" dirty="0"/>
              </a:p>
            </p:txBody>
          </p:sp>
        </p:grpSp>
      </p:grpSp>
      <p:grpSp>
        <p:nvGrpSpPr>
          <p:cNvPr id="16" name="Agrupar 15"/>
          <p:cNvGrpSpPr/>
          <p:nvPr/>
        </p:nvGrpSpPr>
        <p:grpSpPr>
          <a:xfrm>
            <a:off x="9132106" y="3905447"/>
            <a:ext cx="2303479" cy="1129687"/>
            <a:chOff x="9605454" y="2245479"/>
            <a:chExt cx="2303479" cy="1129687"/>
          </a:xfrm>
        </p:grpSpPr>
        <p:sp>
          <p:nvSpPr>
            <p:cNvPr id="17" name="WS Novo">
              <a:extLst>
                <a:ext uri="{FF2B5EF4-FFF2-40B4-BE49-F238E27FC236}">
                  <a16:creationId xmlns:a16="http://schemas.microsoft.com/office/drawing/2014/main" id="{60F7E8CC-DFC1-4A85-8310-C2D613A9BCD4}"/>
                </a:ext>
              </a:extLst>
            </p:cNvPr>
            <p:cNvSpPr/>
            <p:nvPr/>
          </p:nvSpPr>
          <p:spPr>
            <a:xfrm>
              <a:off x="9605454" y="2245479"/>
              <a:ext cx="2303479" cy="1129687"/>
            </a:xfrm>
            <a:prstGeom prst="cube">
              <a:avLst>
                <a:gd name="adj" fmla="val 9058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Web Server</a:t>
              </a:r>
            </a:p>
            <a:p>
              <a:pPr algn="ctr"/>
              <a:endParaRPr lang="pt-BR" dirty="0" smtClean="0"/>
            </a:p>
            <a:p>
              <a:pPr algn="ctr"/>
              <a:endParaRPr lang="pt-BR" dirty="0"/>
            </a:p>
          </p:txBody>
        </p:sp>
        <p:grpSp>
          <p:nvGrpSpPr>
            <p:cNvPr id="18" name="Agrupar 17"/>
            <p:cNvGrpSpPr/>
            <p:nvPr/>
          </p:nvGrpSpPr>
          <p:grpSpPr>
            <a:xfrm>
              <a:off x="9606672" y="2801633"/>
              <a:ext cx="625524" cy="541431"/>
              <a:chOff x="3690693" y="3360029"/>
              <a:chExt cx="625524" cy="541431"/>
            </a:xfrm>
          </p:grpSpPr>
          <p:pic>
            <p:nvPicPr>
              <p:cNvPr id="25" name="Gráfico 17" descr="Papel estrutura de tópicos">
                <a:extLst>
                  <a:ext uri="{FF2B5EF4-FFF2-40B4-BE49-F238E27FC236}">
                    <a16:creationId xmlns:a16="http://schemas.microsoft.com/office/drawing/2014/main" id="{07302F85-957B-41C5-8847-5D55DF34B7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3690693" y="3360029"/>
                <a:ext cx="625524" cy="541431"/>
              </a:xfrm>
              <a:prstGeom prst="rect">
                <a:avLst/>
              </a:prstGeom>
            </p:spPr>
          </p:pic>
          <p:sp>
            <p:nvSpPr>
              <p:cNvPr id="26" name="CaixaDeTexto 25"/>
              <p:cNvSpPr txBox="1"/>
              <p:nvPr/>
            </p:nvSpPr>
            <p:spPr>
              <a:xfrm>
                <a:off x="3785996" y="3643082"/>
                <a:ext cx="43633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/>
                  <a:t>File</a:t>
                </a:r>
                <a:r>
                  <a:rPr lang="pt-BR" sz="800" dirty="0" smtClean="0"/>
                  <a:t> 1</a:t>
                </a:r>
                <a:endParaRPr lang="pt-BR" sz="800" dirty="0"/>
              </a:p>
            </p:txBody>
          </p:sp>
        </p:grpSp>
        <p:grpSp>
          <p:nvGrpSpPr>
            <p:cNvPr id="19" name="Agrupar 18"/>
            <p:cNvGrpSpPr/>
            <p:nvPr/>
          </p:nvGrpSpPr>
          <p:grpSpPr>
            <a:xfrm>
              <a:off x="10132887" y="2801632"/>
              <a:ext cx="625524" cy="541431"/>
              <a:chOff x="3690693" y="3360029"/>
              <a:chExt cx="625524" cy="541431"/>
            </a:xfrm>
          </p:grpSpPr>
          <p:pic>
            <p:nvPicPr>
              <p:cNvPr id="23" name="Gráfico 17" descr="Papel estrutura de tópicos">
                <a:extLst>
                  <a:ext uri="{FF2B5EF4-FFF2-40B4-BE49-F238E27FC236}">
                    <a16:creationId xmlns:a16="http://schemas.microsoft.com/office/drawing/2014/main" id="{07302F85-957B-41C5-8847-5D55DF34B7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3690693" y="3360029"/>
                <a:ext cx="625524" cy="541431"/>
              </a:xfrm>
              <a:prstGeom prst="rect">
                <a:avLst/>
              </a:prstGeom>
            </p:spPr>
          </p:pic>
          <p:sp>
            <p:nvSpPr>
              <p:cNvPr id="24" name="CaixaDeTexto 23"/>
              <p:cNvSpPr txBox="1"/>
              <p:nvPr/>
            </p:nvSpPr>
            <p:spPr>
              <a:xfrm>
                <a:off x="3785996" y="3643082"/>
                <a:ext cx="43633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/>
                  <a:t>File</a:t>
                </a:r>
                <a:r>
                  <a:rPr lang="pt-BR" sz="800" dirty="0" smtClean="0"/>
                  <a:t> 2</a:t>
                </a:r>
                <a:endParaRPr lang="pt-BR" sz="800" dirty="0"/>
              </a:p>
            </p:txBody>
          </p:sp>
        </p:grpSp>
        <p:grpSp>
          <p:nvGrpSpPr>
            <p:cNvPr id="20" name="Agrupar 19"/>
            <p:cNvGrpSpPr/>
            <p:nvPr/>
          </p:nvGrpSpPr>
          <p:grpSpPr>
            <a:xfrm>
              <a:off x="10659278" y="2801631"/>
              <a:ext cx="625524" cy="541431"/>
              <a:chOff x="3690693" y="3360029"/>
              <a:chExt cx="625524" cy="541431"/>
            </a:xfrm>
          </p:grpSpPr>
          <p:pic>
            <p:nvPicPr>
              <p:cNvPr id="21" name="Gráfico 17" descr="Papel estrutura de tópicos">
                <a:extLst>
                  <a:ext uri="{FF2B5EF4-FFF2-40B4-BE49-F238E27FC236}">
                    <a16:creationId xmlns:a16="http://schemas.microsoft.com/office/drawing/2014/main" id="{07302F85-957B-41C5-8847-5D55DF34B7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3690693" y="3360029"/>
                <a:ext cx="625524" cy="541431"/>
              </a:xfrm>
              <a:prstGeom prst="rect">
                <a:avLst/>
              </a:prstGeom>
            </p:spPr>
          </p:pic>
          <p:sp>
            <p:nvSpPr>
              <p:cNvPr id="22" name="CaixaDeTexto 21"/>
              <p:cNvSpPr txBox="1"/>
              <p:nvPr/>
            </p:nvSpPr>
            <p:spPr>
              <a:xfrm>
                <a:off x="3785996" y="3643082"/>
                <a:ext cx="45236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/>
                  <a:t>File</a:t>
                </a:r>
                <a:r>
                  <a:rPr lang="pt-BR" sz="800" dirty="0" smtClean="0"/>
                  <a:t> N</a:t>
                </a:r>
                <a:endParaRPr lang="pt-BR" sz="800" dirty="0"/>
              </a:p>
            </p:txBody>
          </p:sp>
        </p:grpSp>
      </p:grpSp>
      <p:grpSp>
        <p:nvGrpSpPr>
          <p:cNvPr id="27" name="Agrupar 26"/>
          <p:cNvGrpSpPr/>
          <p:nvPr/>
        </p:nvGrpSpPr>
        <p:grpSpPr>
          <a:xfrm>
            <a:off x="9436782" y="5808174"/>
            <a:ext cx="1178369" cy="761303"/>
            <a:chOff x="8380339" y="5334244"/>
            <a:chExt cx="1178369" cy="761303"/>
          </a:xfrm>
        </p:grpSpPr>
        <p:pic>
          <p:nvPicPr>
            <p:cNvPr id="28" name="Imagem 2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97405" y="5334244"/>
              <a:ext cx="761303" cy="761303"/>
            </a:xfrm>
            <a:prstGeom prst="rect">
              <a:avLst/>
            </a:prstGeom>
          </p:spPr>
        </p:pic>
        <p:sp>
          <p:nvSpPr>
            <p:cNvPr id="29" name="CaixaDeTexto 28"/>
            <p:cNvSpPr txBox="1"/>
            <p:nvPr/>
          </p:nvSpPr>
          <p:spPr>
            <a:xfrm>
              <a:off x="8380339" y="5518489"/>
              <a:ext cx="5757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err="1" smtClean="0"/>
                <a:t>Client</a:t>
              </a:r>
              <a:endParaRPr lang="pt-BR" sz="1200" dirty="0"/>
            </a:p>
          </p:txBody>
        </p:sp>
      </p:grpSp>
      <p:grpSp>
        <p:nvGrpSpPr>
          <p:cNvPr id="30" name="Agrupar 29"/>
          <p:cNvGrpSpPr/>
          <p:nvPr/>
        </p:nvGrpSpPr>
        <p:grpSpPr>
          <a:xfrm>
            <a:off x="8931328" y="5080183"/>
            <a:ext cx="1288247" cy="800986"/>
            <a:chOff x="8839392" y="4198846"/>
            <a:chExt cx="1288247" cy="800986"/>
          </a:xfrm>
        </p:grpSpPr>
        <p:sp>
          <p:nvSpPr>
            <p:cNvPr id="31" name="CaixaDeTexto 30"/>
            <p:cNvSpPr txBox="1"/>
            <p:nvPr/>
          </p:nvSpPr>
          <p:spPr>
            <a:xfrm>
              <a:off x="8839392" y="4543856"/>
              <a:ext cx="9204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err="1"/>
                <a:t>g</a:t>
              </a:r>
              <a:r>
                <a:rPr lang="pt-BR" sz="1200" dirty="0" err="1" smtClean="0"/>
                <a:t>et</a:t>
              </a:r>
              <a:r>
                <a:rPr lang="pt-BR" sz="1200" dirty="0" smtClean="0"/>
                <a:t> FILE N</a:t>
              </a:r>
              <a:endParaRPr lang="pt-BR" sz="1200" dirty="0"/>
            </a:p>
          </p:txBody>
        </p:sp>
        <p:sp>
          <p:nvSpPr>
            <p:cNvPr id="32" name="Seta para a Direita 31"/>
            <p:cNvSpPr/>
            <p:nvPr/>
          </p:nvSpPr>
          <p:spPr>
            <a:xfrm rot="16200000">
              <a:off x="9499481" y="4371673"/>
              <a:ext cx="800986" cy="455331"/>
            </a:xfrm>
            <a:prstGeom prst="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00" dirty="0"/>
            </a:p>
          </p:txBody>
        </p:sp>
      </p:grpSp>
      <p:grpSp>
        <p:nvGrpSpPr>
          <p:cNvPr id="33" name="Agrupar 32"/>
          <p:cNvGrpSpPr/>
          <p:nvPr/>
        </p:nvGrpSpPr>
        <p:grpSpPr>
          <a:xfrm>
            <a:off x="10321956" y="5100252"/>
            <a:ext cx="1784326" cy="800986"/>
            <a:chOff x="10230020" y="4218915"/>
            <a:chExt cx="1784326" cy="800986"/>
          </a:xfrm>
        </p:grpSpPr>
        <p:sp>
          <p:nvSpPr>
            <p:cNvPr id="34" name="Seta para a Direita 33"/>
            <p:cNvSpPr/>
            <p:nvPr/>
          </p:nvSpPr>
          <p:spPr>
            <a:xfrm rot="5400000">
              <a:off x="10057193" y="4391742"/>
              <a:ext cx="800986" cy="455331"/>
            </a:xfrm>
            <a:prstGeom prst="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00" dirty="0"/>
            </a:p>
          </p:txBody>
        </p:sp>
        <p:sp>
          <p:nvSpPr>
            <p:cNvPr id="35" name="CaixaDeTexto 34"/>
            <p:cNvSpPr txBox="1"/>
            <p:nvPr/>
          </p:nvSpPr>
          <p:spPr>
            <a:xfrm>
              <a:off x="10677120" y="4538588"/>
              <a:ext cx="13372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response FILE N</a:t>
              </a:r>
              <a:endParaRPr lang="pt-B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72917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Arquivos NÃO públicos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355174" y="1913150"/>
            <a:ext cx="4256817" cy="4304400"/>
          </a:xfrm>
        </p:spPr>
        <p:txBody>
          <a:bodyPr/>
          <a:lstStyle/>
          <a:p>
            <a:r>
              <a:rPr lang="pt-BR" dirty="0"/>
              <a:t>Essa opção tipicamente é utilizada quando os arquivos não podem ser disponibilizados publicamente</a:t>
            </a:r>
          </a:p>
          <a:p>
            <a:r>
              <a:rPr lang="pt-BR" dirty="0"/>
              <a:t>Ou seja, existe um controle de acesso envolvido para determinar se o usuário pode ou não visualizar </a:t>
            </a:r>
            <a:r>
              <a:rPr lang="pt-BR" dirty="0" smtClean="0"/>
              <a:t>determinados arquivos</a:t>
            </a:r>
            <a:endParaRPr lang="pt-BR" dirty="0"/>
          </a:p>
          <a:p>
            <a:endParaRPr lang="pt-BR" dirty="0"/>
          </a:p>
        </p:txBody>
      </p:sp>
      <p:sp>
        <p:nvSpPr>
          <p:cNvPr id="4" name="Seta para a Esquerda e para a Direita 3"/>
          <p:cNvSpPr/>
          <p:nvPr/>
        </p:nvSpPr>
        <p:spPr>
          <a:xfrm>
            <a:off x="3186246" y="2705794"/>
            <a:ext cx="962520" cy="494193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5" name="Agrupar 4"/>
          <p:cNvGrpSpPr/>
          <p:nvPr/>
        </p:nvGrpSpPr>
        <p:grpSpPr>
          <a:xfrm>
            <a:off x="816254" y="2316282"/>
            <a:ext cx="2303479" cy="1129687"/>
            <a:chOff x="6249193" y="2245479"/>
            <a:chExt cx="2303479" cy="1129687"/>
          </a:xfrm>
        </p:grpSpPr>
        <p:sp>
          <p:nvSpPr>
            <p:cNvPr id="6" name="WS Novo">
              <a:extLst>
                <a:ext uri="{FF2B5EF4-FFF2-40B4-BE49-F238E27FC236}">
                  <a16:creationId xmlns:a16="http://schemas.microsoft.com/office/drawing/2014/main" id="{60F7E8CC-DFC1-4A85-8310-C2D613A9BCD4}"/>
                </a:ext>
              </a:extLst>
            </p:cNvPr>
            <p:cNvSpPr/>
            <p:nvPr/>
          </p:nvSpPr>
          <p:spPr>
            <a:xfrm>
              <a:off x="6249193" y="2245479"/>
              <a:ext cx="2303479" cy="1129687"/>
            </a:xfrm>
            <a:prstGeom prst="cube">
              <a:avLst>
                <a:gd name="adj" fmla="val 9058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Repositório</a:t>
              </a:r>
            </a:p>
            <a:p>
              <a:pPr algn="ctr"/>
              <a:endParaRPr lang="pt-BR" dirty="0" smtClean="0"/>
            </a:p>
            <a:p>
              <a:pPr algn="ctr"/>
              <a:endParaRPr lang="pt-BR" dirty="0"/>
            </a:p>
          </p:txBody>
        </p:sp>
        <p:grpSp>
          <p:nvGrpSpPr>
            <p:cNvPr id="7" name="Agrupar 6"/>
            <p:cNvGrpSpPr/>
            <p:nvPr/>
          </p:nvGrpSpPr>
          <p:grpSpPr>
            <a:xfrm>
              <a:off x="6249193" y="2833735"/>
              <a:ext cx="625524" cy="541431"/>
              <a:chOff x="3690693" y="3360029"/>
              <a:chExt cx="625524" cy="541431"/>
            </a:xfrm>
          </p:grpSpPr>
          <p:pic>
            <p:nvPicPr>
              <p:cNvPr id="14" name="Gráfico 17" descr="Papel estrutura de tópicos">
                <a:extLst>
                  <a:ext uri="{FF2B5EF4-FFF2-40B4-BE49-F238E27FC236}">
                    <a16:creationId xmlns:a16="http://schemas.microsoft.com/office/drawing/2014/main" id="{07302F85-957B-41C5-8847-5D55DF34B7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3690693" y="3360029"/>
                <a:ext cx="625524" cy="541431"/>
              </a:xfrm>
              <a:prstGeom prst="rect">
                <a:avLst/>
              </a:prstGeom>
            </p:spPr>
          </p:pic>
          <p:sp>
            <p:nvSpPr>
              <p:cNvPr id="15" name="CaixaDeTexto 14"/>
              <p:cNvSpPr txBox="1"/>
              <p:nvPr/>
            </p:nvSpPr>
            <p:spPr>
              <a:xfrm>
                <a:off x="3785996" y="3643082"/>
                <a:ext cx="43633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 smtClean="0"/>
                  <a:t>File 1</a:t>
                </a:r>
                <a:endParaRPr lang="pt-BR" sz="800" dirty="0"/>
              </a:p>
            </p:txBody>
          </p:sp>
        </p:grpSp>
        <p:grpSp>
          <p:nvGrpSpPr>
            <p:cNvPr id="8" name="Agrupar 7"/>
            <p:cNvGrpSpPr/>
            <p:nvPr/>
          </p:nvGrpSpPr>
          <p:grpSpPr>
            <a:xfrm>
              <a:off x="6775408" y="2833734"/>
              <a:ext cx="625524" cy="541431"/>
              <a:chOff x="3690693" y="3360029"/>
              <a:chExt cx="625524" cy="541431"/>
            </a:xfrm>
          </p:grpSpPr>
          <p:pic>
            <p:nvPicPr>
              <p:cNvPr id="12" name="Gráfico 17" descr="Papel estrutura de tópicos">
                <a:extLst>
                  <a:ext uri="{FF2B5EF4-FFF2-40B4-BE49-F238E27FC236}">
                    <a16:creationId xmlns:a16="http://schemas.microsoft.com/office/drawing/2014/main" id="{07302F85-957B-41C5-8847-5D55DF34B7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3690693" y="3360029"/>
                <a:ext cx="625524" cy="541431"/>
              </a:xfrm>
              <a:prstGeom prst="rect">
                <a:avLst/>
              </a:prstGeom>
            </p:spPr>
          </p:pic>
          <p:sp>
            <p:nvSpPr>
              <p:cNvPr id="13" name="CaixaDeTexto 12"/>
              <p:cNvSpPr txBox="1"/>
              <p:nvPr/>
            </p:nvSpPr>
            <p:spPr>
              <a:xfrm>
                <a:off x="3785996" y="3643082"/>
                <a:ext cx="43633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 smtClean="0"/>
                  <a:t>File 2</a:t>
                </a:r>
                <a:endParaRPr lang="pt-BR" sz="800" dirty="0"/>
              </a:p>
            </p:txBody>
          </p:sp>
        </p:grpSp>
        <p:grpSp>
          <p:nvGrpSpPr>
            <p:cNvPr id="9" name="Agrupar 8"/>
            <p:cNvGrpSpPr/>
            <p:nvPr/>
          </p:nvGrpSpPr>
          <p:grpSpPr>
            <a:xfrm>
              <a:off x="7301799" y="2833733"/>
              <a:ext cx="625524" cy="541431"/>
              <a:chOff x="3690693" y="3360029"/>
              <a:chExt cx="625524" cy="541431"/>
            </a:xfrm>
          </p:grpSpPr>
          <p:pic>
            <p:nvPicPr>
              <p:cNvPr id="10" name="Gráfico 17" descr="Papel estrutura de tópicos">
                <a:extLst>
                  <a:ext uri="{FF2B5EF4-FFF2-40B4-BE49-F238E27FC236}">
                    <a16:creationId xmlns:a16="http://schemas.microsoft.com/office/drawing/2014/main" id="{07302F85-957B-41C5-8847-5D55DF34B7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3690693" y="3360029"/>
                <a:ext cx="625524" cy="541431"/>
              </a:xfrm>
              <a:prstGeom prst="rect">
                <a:avLst/>
              </a:prstGeom>
            </p:spPr>
          </p:pic>
          <p:sp>
            <p:nvSpPr>
              <p:cNvPr id="11" name="CaixaDeTexto 10"/>
              <p:cNvSpPr txBox="1"/>
              <p:nvPr/>
            </p:nvSpPr>
            <p:spPr>
              <a:xfrm>
                <a:off x="3785996" y="3643082"/>
                <a:ext cx="45236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 smtClean="0"/>
                  <a:t>File N</a:t>
                </a:r>
                <a:endParaRPr lang="pt-BR" sz="800" dirty="0"/>
              </a:p>
            </p:txBody>
          </p:sp>
        </p:grpSp>
      </p:grpSp>
      <p:grpSp>
        <p:nvGrpSpPr>
          <p:cNvPr id="16" name="Agrupar 15"/>
          <p:cNvGrpSpPr/>
          <p:nvPr/>
        </p:nvGrpSpPr>
        <p:grpSpPr>
          <a:xfrm>
            <a:off x="4245514" y="2321920"/>
            <a:ext cx="2303479" cy="1129687"/>
            <a:chOff x="9605454" y="2245479"/>
            <a:chExt cx="2303479" cy="1129687"/>
          </a:xfrm>
        </p:grpSpPr>
        <p:sp>
          <p:nvSpPr>
            <p:cNvPr id="17" name="WS Novo">
              <a:extLst>
                <a:ext uri="{FF2B5EF4-FFF2-40B4-BE49-F238E27FC236}">
                  <a16:creationId xmlns:a16="http://schemas.microsoft.com/office/drawing/2014/main" id="{60F7E8CC-DFC1-4A85-8310-C2D613A9BCD4}"/>
                </a:ext>
              </a:extLst>
            </p:cNvPr>
            <p:cNvSpPr/>
            <p:nvPr/>
          </p:nvSpPr>
          <p:spPr>
            <a:xfrm>
              <a:off x="9605454" y="2245479"/>
              <a:ext cx="2303479" cy="1129687"/>
            </a:xfrm>
            <a:prstGeom prst="cube">
              <a:avLst>
                <a:gd name="adj" fmla="val 9058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err="1" smtClean="0"/>
                <a:t>App</a:t>
              </a:r>
              <a:r>
                <a:rPr lang="pt-BR" dirty="0" smtClean="0"/>
                <a:t> Server</a:t>
              </a:r>
            </a:p>
            <a:p>
              <a:pPr algn="ctr"/>
              <a:endParaRPr lang="pt-BR" dirty="0" smtClean="0"/>
            </a:p>
            <a:p>
              <a:pPr algn="ctr"/>
              <a:endParaRPr lang="pt-BR" dirty="0"/>
            </a:p>
          </p:txBody>
        </p:sp>
        <p:grpSp>
          <p:nvGrpSpPr>
            <p:cNvPr id="18" name="Agrupar 17"/>
            <p:cNvGrpSpPr/>
            <p:nvPr/>
          </p:nvGrpSpPr>
          <p:grpSpPr>
            <a:xfrm>
              <a:off x="9606672" y="2801633"/>
              <a:ext cx="625524" cy="541431"/>
              <a:chOff x="3690693" y="3360029"/>
              <a:chExt cx="625524" cy="541431"/>
            </a:xfrm>
          </p:grpSpPr>
          <p:pic>
            <p:nvPicPr>
              <p:cNvPr id="25" name="Gráfico 17" descr="Papel estrutura de tópicos">
                <a:extLst>
                  <a:ext uri="{FF2B5EF4-FFF2-40B4-BE49-F238E27FC236}">
                    <a16:creationId xmlns:a16="http://schemas.microsoft.com/office/drawing/2014/main" id="{07302F85-957B-41C5-8847-5D55DF34B7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3690693" y="3360029"/>
                <a:ext cx="625524" cy="541431"/>
              </a:xfrm>
              <a:prstGeom prst="rect">
                <a:avLst/>
              </a:prstGeom>
            </p:spPr>
          </p:pic>
          <p:sp>
            <p:nvSpPr>
              <p:cNvPr id="26" name="CaixaDeTexto 25"/>
              <p:cNvSpPr txBox="1"/>
              <p:nvPr/>
            </p:nvSpPr>
            <p:spPr>
              <a:xfrm>
                <a:off x="3785996" y="3643082"/>
                <a:ext cx="43633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/>
                  <a:t>File</a:t>
                </a:r>
                <a:r>
                  <a:rPr lang="pt-BR" sz="800" dirty="0" smtClean="0"/>
                  <a:t> 1</a:t>
                </a:r>
                <a:endParaRPr lang="pt-BR" sz="800" dirty="0"/>
              </a:p>
            </p:txBody>
          </p:sp>
        </p:grpSp>
        <p:grpSp>
          <p:nvGrpSpPr>
            <p:cNvPr id="19" name="Agrupar 18"/>
            <p:cNvGrpSpPr/>
            <p:nvPr/>
          </p:nvGrpSpPr>
          <p:grpSpPr>
            <a:xfrm>
              <a:off x="10132887" y="2801632"/>
              <a:ext cx="625524" cy="541431"/>
              <a:chOff x="3690693" y="3360029"/>
              <a:chExt cx="625524" cy="541431"/>
            </a:xfrm>
          </p:grpSpPr>
          <p:pic>
            <p:nvPicPr>
              <p:cNvPr id="23" name="Gráfico 17" descr="Papel estrutura de tópicos">
                <a:extLst>
                  <a:ext uri="{FF2B5EF4-FFF2-40B4-BE49-F238E27FC236}">
                    <a16:creationId xmlns:a16="http://schemas.microsoft.com/office/drawing/2014/main" id="{07302F85-957B-41C5-8847-5D55DF34B7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3690693" y="3360029"/>
                <a:ext cx="625524" cy="541431"/>
              </a:xfrm>
              <a:prstGeom prst="rect">
                <a:avLst/>
              </a:prstGeom>
            </p:spPr>
          </p:pic>
          <p:sp>
            <p:nvSpPr>
              <p:cNvPr id="24" name="CaixaDeTexto 23"/>
              <p:cNvSpPr txBox="1"/>
              <p:nvPr/>
            </p:nvSpPr>
            <p:spPr>
              <a:xfrm>
                <a:off x="3785996" y="3643082"/>
                <a:ext cx="43633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/>
                  <a:t>File</a:t>
                </a:r>
                <a:r>
                  <a:rPr lang="pt-BR" sz="800" dirty="0" smtClean="0"/>
                  <a:t> 2</a:t>
                </a:r>
                <a:endParaRPr lang="pt-BR" sz="800" dirty="0"/>
              </a:p>
            </p:txBody>
          </p:sp>
        </p:grpSp>
        <p:grpSp>
          <p:nvGrpSpPr>
            <p:cNvPr id="20" name="Agrupar 19"/>
            <p:cNvGrpSpPr/>
            <p:nvPr/>
          </p:nvGrpSpPr>
          <p:grpSpPr>
            <a:xfrm>
              <a:off x="10659278" y="2801631"/>
              <a:ext cx="625524" cy="541431"/>
              <a:chOff x="3690693" y="3360029"/>
              <a:chExt cx="625524" cy="541431"/>
            </a:xfrm>
          </p:grpSpPr>
          <p:pic>
            <p:nvPicPr>
              <p:cNvPr id="21" name="Gráfico 17" descr="Papel estrutura de tópicos">
                <a:extLst>
                  <a:ext uri="{FF2B5EF4-FFF2-40B4-BE49-F238E27FC236}">
                    <a16:creationId xmlns:a16="http://schemas.microsoft.com/office/drawing/2014/main" id="{07302F85-957B-41C5-8847-5D55DF34B7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3690693" y="3360029"/>
                <a:ext cx="625524" cy="541431"/>
              </a:xfrm>
              <a:prstGeom prst="rect">
                <a:avLst/>
              </a:prstGeom>
            </p:spPr>
          </p:pic>
          <p:sp>
            <p:nvSpPr>
              <p:cNvPr id="22" name="CaixaDeTexto 21"/>
              <p:cNvSpPr txBox="1"/>
              <p:nvPr/>
            </p:nvSpPr>
            <p:spPr>
              <a:xfrm>
                <a:off x="3785996" y="3643082"/>
                <a:ext cx="45236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/>
                  <a:t>File</a:t>
                </a:r>
                <a:r>
                  <a:rPr lang="pt-BR" sz="800" dirty="0" smtClean="0"/>
                  <a:t> N</a:t>
                </a:r>
                <a:endParaRPr lang="pt-BR" sz="800" dirty="0"/>
              </a:p>
            </p:txBody>
          </p:sp>
        </p:grpSp>
      </p:grpSp>
      <p:grpSp>
        <p:nvGrpSpPr>
          <p:cNvPr id="28" name="Agrupar 27"/>
          <p:cNvGrpSpPr/>
          <p:nvPr/>
        </p:nvGrpSpPr>
        <p:grpSpPr>
          <a:xfrm>
            <a:off x="532209" y="4474932"/>
            <a:ext cx="1178369" cy="761303"/>
            <a:chOff x="6009729" y="4288501"/>
            <a:chExt cx="1178369" cy="761303"/>
          </a:xfrm>
        </p:grpSpPr>
        <p:pic>
          <p:nvPicPr>
            <p:cNvPr id="29" name="Imagem 2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6795" y="4288501"/>
              <a:ext cx="761303" cy="761303"/>
            </a:xfrm>
            <a:prstGeom prst="rect">
              <a:avLst/>
            </a:prstGeom>
          </p:spPr>
        </p:pic>
        <p:sp>
          <p:nvSpPr>
            <p:cNvPr id="30" name="CaixaDeTexto 29"/>
            <p:cNvSpPr txBox="1"/>
            <p:nvPr/>
          </p:nvSpPr>
          <p:spPr>
            <a:xfrm>
              <a:off x="6009729" y="4472746"/>
              <a:ext cx="5757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err="1" smtClean="0"/>
                <a:t>Client</a:t>
              </a:r>
              <a:endParaRPr lang="pt-BR" sz="1200" dirty="0"/>
            </a:p>
          </p:txBody>
        </p:sp>
      </p:grpSp>
      <p:sp>
        <p:nvSpPr>
          <p:cNvPr id="31" name="Cubo 30">
            <a:extLst>
              <a:ext uri="{FF2B5EF4-FFF2-40B4-BE49-F238E27FC236}">
                <a16:creationId xmlns:a16="http://schemas.microsoft.com/office/drawing/2014/main" id="{7370C53E-D3CC-4B1B-862E-47775ED7DDBD}"/>
              </a:ext>
            </a:extLst>
          </p:cNvPr>
          <p:cNvSpPr/>
          <p:nvPr/>
        </p:nvSpPr>
        <p:spPr>
          <a:xfrm>
            <a:off x="2660998" y="4374211"/>
            <a:ext cx="1185334" cy="753533"/>
          </a:xfrm>
          <a:prstGeom prst="cube">
            <a:avLst>
              <a:gd name="adj" fmla="val 1376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Web </a:t>
            </a:r>
            <a:r>
              <a:rPr lang="pt-BR" dirty="0" smtClean="0"/>
              <a:t>Server</a:t>
            </a:r>
            <a:endParaRPr lang="pt-BR" dirty="0"/>
          </a:p>
        </p:txBody>
      </p:sp>
      <p:sp>
        <p:nvSpPr>
          <p:cNvPr id="32" name="Cubo 31">
            <a:extLst>
              <a:ext uri="{FF2B5EF4-FFF2-40B4-BE49-F238E27FC236}">
                <a16:creationId xmlns:a16="http://schemas.microsoft.com/office/drawing/2014/main" id="{A1E2B94A-DDBB-4BF2-8DF4-2A6E4C7B7BB8}"/>
              </a:ext>
            </a:extLst>
          </p:cNvPr>
          <p:cNvSpPr/>
          <p:nvPr/>
        </p:nvSpPr>
        <p:spPr>
          <a:xfrm>
            <a:off x="4935897" y="4374211"/>
            <a:ext cx="1185334" cy="753533"/>
          </a:xfrm>
          <a:prstGeom prst="cube">
            <a:avLst>
              <a:gd name="adj" fmla="val 13764"/>
            </a:avLst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/>
              <a:t>App</a:t>
            </a:r>
            <a:r>
              <a:rPr lang="pt-BR" dirty="0"/>
              <a:t> </a:t>
            </a:r>
            <a:r>
              <a:rPr lang="pt-BR" dirty="0" smtClean="0"/>
              <a:t>Server</a:t>
            </a:r>
            <a:endParaRPr lang="pt-BR" dirty="0"/>
          </a:p>
        </p:txBody>
      </p:sp>
      <p:sp>
        <p:nvSpPr>
          <p:cNvPr id="33" name="Seta para a Direita 32"/>
          <p:cNvSpPr/>
          <p:nvPr/>
        </p:nvSpPr>
        <p:spPr>
          <a:xfrm>
            <a:off x="4005295" y="4311220"/>
            <a:ext cx="800986" cy="455331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 dirty="0"/>
          </a:p>
        </p:txBody>
      </p:sp>
      <p:sp>
        <p:nvSpPr>
          <p:cNvPr id="34" name="Seta para a Direita 33"/>
          <p:cNvSpPr/>
          <p:nvPr/>
        </p:nvSpPr>
        <p:spPr>
          <a:xfrm rot="10800000">
            <a:off x="3936260" y="4855306"/>
            <a:ext cx="800986" cy="455331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 dirty="0"/>
          </a:p>
        </p:txBody>
      </p:sp>
      <p:grpSp>
        <p:nvGrpSpPr>
          <p:cNvPr id="35" name="Agrupar 34"/>
          <p:cNvGrpSpPr/>
          <p:nvPr/>
        </p:nvGrpSpPr>
        <p:grpSpPr>
          <a:xfrm>
            <a:off x="1457018" y="4855306"/>
            <a:ext cx="1337226" cy="761303"/>
            <a:chOff x="6934538" y="4668875"/>
            <a:chExt cx="1337226" cy="761303"/>
          </a:xfrm>
        </p:grpSpPr>
        <p:sp>
          <p:nvSpPr>
            <p:cNvPr id="36" name="Seta para a Direita 35"/>
            <p:cNvSpPr/>
            <p:nvPr/>
          </p:nvSpPr>
          <p:spPr>
            <a:xfrm rot="10800000">
              <a:off x="7181630" y="4668875"/>
              <a:ext cx="800986" cy="455331"/>
            </a:xfrm>
            <a:prstGeom prst="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00" dirty="0"/>
            </a:p>
          </p:txBody>
        </p:sp>
        <p:sp>
          <p:nvSpPr>
            <p:cNvPr id="37" name="CaixaDeTexto 36"/>
            <p:cNvSpPr txBox="1"/>
            <p:nvPr/>
          </p:nvSpPr>
          <p:spPr>
            <a:xfrm>
              <a:off x="6934538" y="5153179"/>
              <a:ext cx="13372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/>
                <a:t>response FILE N</a:t>
              </a:r>
              <a:endParaRPr lang="pt-BR" sz="1200" dirty="0"/>
            </a:p>
          </p:txBody>
        </p:sp>
      </p:grpSp>
      <p:grpSp>
        <p:nvGrpSpPr>
          <p:cNvPr id="38" name="Agrupar 37"/>
          <p:cNvGrpSpPr/>
          <p:nvPr/>
        </p:nvGrpSpPr>
        <p:grpSpPr>
          <a:xfrm>
            <a:off x="1713415" y="3975113"/>
            <a:ext cx="920445" cy="791438"/>
            <a:chOff x="7190935" y="3788682"/>
            <a:chExt cx="920445" cy="791438"/>
          </a:xfrm>
        </p:grpSpPr>
        <p:sp>
          <p:nvSpPr>
            <p:cNvPr id="39" name="Seta para a Direita 38"/>
            <p:cNvSpPr/>
            <p:nvPr/>
          </p:nvSpPr>
          <p:spPr>
            <a:xfrm>
              <a:off x="7250665" y="4124789"/>
              <a:ext cx="800986" cy="455331"/>
            </a:xfrm>
            <a:prstGeom prst="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00" dirty="0"/>
            </a:p>
          </p:txBody>
        </p:sp>
        <p:sp>
          <p:nvSpPr>
            <p:cNvPr id="40" name="CaixaDeTexto 39"/>
            <p:cNvSpPr txBox="1"/>
            <p:nvPr/>
          </p:nvSpPr>
          <p:spPr>
            <a:xfrm>
              <a:off x="7190935" y="3788682"/>
              <a:ext cx="9204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err="1" smtClean="0"/>
                <a:t>get</a:t>
              </a:r>
              <a:r>
                <a:rPr lang="pt-BR" sz="1200" dirty="0" smtClean="0"/>
                <a:t> FILE N</a:t>
              </a:r>
              <a:endParaRPr lang="pt-B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2919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</p:bldLst>
  </p:timing>
</p:sld>
</file>

<file path=ppt/theme/theme1.xml><?xml version="1.0" encoding="utf-8"?>
<a:theme xmlns:a="http://schemas.openxmlformats.org/drawingml/2006/main" name="LumisXP">
  <a:themeElements>
    <a:clrScheme name="Simple Light">
      <a:dk1>
        <a:srgbClr val="1E292A"/>
      </a:dk1>
      <a:lt1>
        <a:srgbClr val="404E50"/>
      </a:lt1>
      <a:dk2>
        <a:srgbClr val="556163"/>
      </a:dk2>
      <a:lt2>
        <a:srgbClr val="F8F8F8"/>
      </a:lt2>
      <a:accent1>
        <a:srgbClr val="6B1C5C"/>
      </a:accent1>
      <a:accent2>
        <a:srgbClr val="AC5D9D"/>
      </a:accent2>
      <a:accent3>
        <a:srgbClr val="C898C0"/>
      </a:accent3>
      <a:accent4>
        <a:srgbClr val="CF8300"/>
      </a:accent4>
      <a:accent5>
        <a:srgbClr val="FFBA45"/>
      </a:accent5>
      <a:accent6>
        <a:srgbClr val="FFDFA7"/>
      </a:accent6>
      <a:hlink>
        <a:srgbClr val="FFBA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248</Words>
  <Application>Microsoft Office PowerPoint</Application>
  <PresentationFormat>Widescreen</PresentationFormat>
  <Paragraphs>75</Paragraphs>
  <Slides>6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0" baseType="lpstr">
      <vt:lpstr>Arial</vt:lpstr>
      <vt:lpstr>Times New Roman</vt:lpstr>
      <vt:lpstr>Open Sans</vt:lpstr>
      <vt:lpstr>LumisXP</vt:lpstr>
      <vt:lpstr>Repositórios</vt:lpstr>
      <vt:lpstr>Repositórios</vt:lpstr>
      <vt:lpstr>Isolamento do repositório</vt:lpstr>
      <vt:lpstr>Isolamento do repositório</vt:lpstr>
      <vt:lpstr>Arquivos públicos</vt:lpstr>
      <vt:lpstr>Arquivos NÃO públicos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Santana</dc:creator>
  <cp:lastModifiedBy>Rodrigo Anselmo Santana</cp:lastModifiedBy>
  <cp:revision>8</cp:revision>
  <dcterms:created xsi:type="dcterms:W3CDTF">2021-11-26T20:26:05Z</dcterms:created>
  <dcterms:modified xsi:type="dcterms:W3CDTF">2025-01-04T03:51:22Z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Widescreen</vt:lpwstr>
  </property>
  <property fmtid="{D5CDD505-2E9C-101B-9397-08002B2CF9AE}" pid="4" name="Slides">
    <vt:i4>16</vt:i4>
  </property>
</Properties>
</file>