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3" r:id="rId10"/>
  </p:sldIdLst>
  <p:sldSz cx="12192000" cy="6858000"/>
  <p:notesSz cx="7559675" cy="10691813"/>
  <p:embeddedFontLst>
    <p:embeddedFont>
      <p:font typeface="Open Sans" panose="020B060402020202020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iltBXoZL463GbhBeUbjXIj9ZW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33C"/>
    <a:srgbClr val="145C46"/>
    <a:srgbClr val="32823C"/>
    <a:srgbClr val="1C6B2B"/>
    <a:srgbClr val="552378"/>
    <a:srgbClr val="851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‹nº›</a:t>
            </a:fld>
            <a:endParaRPr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c1215d96f_1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4700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c1215d96f_1_24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31c1215d96f_1_24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pt-B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 type="blank">
  <p:cSld name="BLANK">
    <p:bg>
      <p:bgPr>
        <a:solidFill>
          <a:srgbClr val="EDEDED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ea22783c79_3_9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ea22783c79_3_54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56" name="Google Shape;56;g1ea22783c79_3_54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57" name="Google Shape;57;g1ea22783c79_3_5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a22783c79_3_58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0" name="Google Shape;60;g1ea22783c79_3_5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22783c79_3_7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ea22783c79_3_7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a22783c79_3_73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6" name="Google Shape;66;g1ea22783c79_3_73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7" name="Google Shape;67;g1ea22783c79_3_7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a22783c79_3_77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70" name="Google Shape;70;g1ea22783c79_3_7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a22783c79_3_8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ea22783c79_3_8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74" name="Google Shape;74;g1ea22783c79_3_8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5" name="Google Shape;75;g1ea22783c79_3_8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g1ea22783c79_3_8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ea22783c79_3_86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9" name="Google Shape;79;g1ea22783c79_3_8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a22783c79_3_89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2" name="Google Shape;82;g1ea22783c79_3_89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1ea22783c79_3_8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capa">
  <p:cSld name="BLANK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g31c1215d96f_1_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31c1215d96f_1_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5880" y="406164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31c1215d96f_1_73"/>
          <p:cNvSpPr txBox="1">
            <a:spLocks noGrp="1"/>
          </p:cNvSpPr>
          <p:nvPr>
            <p:ph type="title"/>
          </p:nvPr>
        </p:nvSpPr>
        <p:spPr>
          <a:xfrm>
            <a:off x="623875" y="2767350"/>
            <a:ext cx="109314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400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>
  <p:cSld name="BLANK_1_1">
    <p:bg>
      <p:bgPr>
        <a:solidFill>
          <a:srgbClr val="EDEDED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31c1215d96f_1_13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" name="Google Shape;21;g31c1215d96f_1_130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2" name="Google Shape;22;g31c1215d96f_1_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g31c1215d96f_1_13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1c1215d96f_1_130"/>
          <p:cNvSpPr txBox="1">
            <a:spLocks noGrp="1"/>
          </p:cNvSpPr>
          <p:nvPr>
            <p:ph type="body" idx="1"/>
          </p:nvPr>
        </p:nvSpPr>
        <p:spPr>
          <a:xfrm>
            <a:off x="1182150" y="1913150"/>
            <a:ext cx="9710400" cy="43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+ Texto">
  <p:cSld name="BLANK_1_1_1">
    <p:bg>
      <p:bgPr>
        <a:solidFill>
          <a:srgbClr val="EDEDED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1c1215d96f_1_26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" name="Google Shape;27;g31c1215d96f_1_266"/>
          <p:cNvSpPr txBox="1">
            <a:spLocks noGrp="1"/>
          </p:cNvSpPr>
          <p:nvPr>
            <p:ph type="title"/>
          </p:nvPr>
        </p:nvSpPr>
        <p:spPr>
          <a:xfrm>
            <a:off x="1182150" y="70525"/>
            <a:ext cx="9710400" cy="12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3000" b="1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pic>
        <p:nvPicPr>
          <p:cNvPr id="28" name="Google Shape;28;g31c1215d96f_1_2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2380" y="1106595"/>
            <a:ext cx="1798200" cy="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g31c1215d96f_1_266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à esquerda + Texto à direita">
  <p:cSld name="CUSTOM">
    <p:bg>
      <p:bgPr>
        <a:solidFill>
          <a:srgbClr val="EDEDED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1c1215d96f_1_0"/>
          <p:cNvSpPr txBox="1">
            <a:spLocks noGrp="1"/>
          </p:cNvSpPr>
          <p:nvPr>
            <p:ph type="title"/>
          </p:nvPr>
        </p:nvSpPr>
        <p:spPr>
          <a:xfrm>
            <a:off x="5753250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g31c1215d96f_1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g31c1215d96f_1_0"/>
          <p:cNvSpPr txBox="1">
            <a:spLocks noGrp="1"/>
          </p:cNvSpPr>
          <p:nvPr>
            <p:ph type="body" idx="1"/>
          </p:nvPr>
        </p:nvSpPr>
        <p:spPr>
          <a:xfrm>
            <a:off x="6121350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Google Shape;34;g31c1215d96f_1_0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1c1215d96f_1_0"/>
          <p:cNvSpPr>
            <a:spLocks noGrp="1"/>
          </p:cNvSpPr>
          <p:nvPr>
            <p:ph type="pic" idx="2"/>
          </p:nvPr>
        </p:nvSpPr>
        <p:spPr>
          <a:xfrm>
            <a:off x="820489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à esquerda + Imagem à direita">
  <p:cSld name="CUSTOM_1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c1215d96f_1_18"/>
          <p:cNvSpPr txBox="1">
            <a:spLocks noGrp="1"/>
          </p:cNvSpPr>
          <p:nvPr>
            <p:ph type="title"/>
          </p:nvPr>
        </p:nvSpPr>
        <p:spPr>
          <a:xfrm>
            <a:off x="820425" y="922800"/>
            <a:ext cx="5946600" cy="99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0" marR="0" lvl="0" indent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accent1"/>
                </a:solidFill>
                <a:highlight>
                  <a:schemeClr val="accent5"/>
                </a:highlight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g31c1215d96f_1_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36950" y="6144775"/>
            <a:ext cx="2362900" cy="45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g31c1215d96f_1_18"/>
          <p:cNvSpPr txBox="1">
            <a:spLocks noGrp="1"/>
          </p:cNvSpPr>
          <p:nvPr>
            <p:ph type="body" idx="1"/>
          </p:nvPr>
        </p:nvSpPr>
        <p:spPr>
          <a:xfrm>
            <a:off x="820425" y="1913151"/>
            <a:ext cx="5578500" cy="37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40" name="Google Shape;40;g31c1215d96f_1_18"/>
          <p:cNvPicPr preferRelativeResize="0"/>
          <p:nvPr/>
        </p:nvPicPr>
        <p:blipFill rotWithShape="1">
          <a:blip r:embed="rId3">
            <a:alphaModFix/>
          </a:blip>
          <a:srcRect t="8053" b="8061"/>
          <a:stretch/>
        </p:blipFill>
        <p:spPr>
          <a:xfrm>
            <a:off x="7134025" y="1513937"/>
            <a:ext cx="4565824" cy="383013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g31c1215d96f_1_18"/>
          <p:cNvSpPr/>
          <p:nvPr/>
        </p:nvSpPr>
        <p:spPr>
          <a:xfrm>
            <a:off x="-76200" y="-153000"/>
            <a:ext cx="276300" cy="7110300"/>
          </a:xfrm>
          <a:prstGeom prst="rect">
            <a:avLst/>
          </a:prstGeom>
          <a:gradFill>
            <a:gsLst>
              <a:gs pos="0">
                <a:srgbClr val="6B1C5C"/>
              </a:gs>
              <a:gs pos="100000">
                <a:srgbClr val="FFBA45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1c1215d96f_1_18"/>
          <p:cNvSpPr>
            <a:spLocks noGrp="1"/>
          </p:cNvSpPr>
          <p:nvPr>
            <p:ph type="pic" idx="2"/>
          </p:nvPr>
        </p:nvSpPr>
        <p:spPr>
          <a:xfrm>
            <a:off x="7133951" y="1513925"/>
            <a:ext cx="4565700" cy="3830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chamento">
  <p:cSld name="CUSTOM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g31c1215d96f_1_1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0" y="-175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ea22783c79_3_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g1ea22783c79_3_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8" name="Google Shape;48;g1ea22783c79_3_6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9" name="Google Shape;49;g1ea22783c79_3_6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a22783c79_3_6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1ea22783c79_3_6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g1ea22783c79_3_6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DEDE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ea22783c79_3_5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Open Sans"/>
              <a:buNone/>
              <a:defRPr sz="37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1ea22783c79_3_5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2400"/>
              <a:buFont typeface="Open Sans"/>
              <a:buChar char="●"/>
              <a:defRPr sz="24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●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○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BA45"/>
              </a:buClr>
              <a:buSzPts val="1900"/>
              <a:buFont typeface="Open Sans"/>
              <a:buChar char="■"/>
              <a:defRPr sz="190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g1ea22783c79_3_5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31c1215d96f_1_241"/>
          <p:cNvPicPr preferRelativeResize="0"/>
          <p:nvPr/>
        </p:nvPicPr>
        <p:blipFill rotWithShape="1">
          <a:blip r:embed="rId3">
            <a:alphaModFix/>
          </a:blip>
          <a:srcRect l="2642" r="2633"/>
          <a:stretch/>
        </p:blipFill>
        <p:spPr>
          <a:xfrm>
            <a:off x="2431775" y="0"/>
            <a:ext cx="9760500" cy="6858000"/>
          </a:xfrm>
          <a:prstGeom prst="rect">
            <a:avLst/>
          </a:prstGeom>
          <a:solidFill>
            <a:srgbClr val="23733C"/>
          </a:solidFill>
          <a:ln>
            <a:noFill/>
          </a:ln>
        </p:spPr>
      </p:pic>
      <p:grpSp>
        <p:nvGrpSpPr>
          <p:cNvPr id="90" name="Google Shape;90;g31c1215d96f_1_241"/>
          <p:cNvGrpSpPr/>
          <p:nvPr/>
        </p:nvGrpSpPr>
        <p:grpSpPr>
          <a:xfrm>
            <a:off x="1356263" y="2323650"/>
            <a:ext cx="5388900" cy="2210700"/>
            <a:chOff x="1356263" y="2323650"/>
            <a:chExt cx="5388900" cy="2210700"/>
          </a:xfrm>
        </p:grpSpPr>
        <p:sp>
          <p:nvSpPr>
            <p:cNvPr id="91" name="Google Shape;91;g31c1215d96f_1_241"/>
            <p:cNvSpPr/>
            <p:nvPr/>
          </p:nvSpPr>
          <p:spPr>
            <a:xfrm>
              <a:off x="1356263" y="2323650"/>
              <a:ext cx="5388900" cy="2210700"/>
            </a:xfrm>
            <a:prstGeom prst="roundRect">
              <a:avLst>
                <a:gd name="adj" fmla="val 5263"/>
              </a:avLst>
            </a:prstGeom>
            <a:solidFill>
              <a:srgbClr val="EDEDED"/>
            </a:solidFill>
            <a:ln>
              <a:noFill/>
            </a:ln>
            <a:effectLst>
              <a:outerShdw blurRad="142875" dist="19050" dir="5400000" algn="bl" rotWithShape="0">
                <a:srgbClr val="000000">
                  <a:alpha val="35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g31c1215d96f_1_241"/>
            <p:cNvSpPr/>
            <p:nvPr/>
          </p:nvSpPr>
          <p:spPr>
            <a:xfrm>
              <a:off x="1356263" y="2323650"/>
              <a:ext cx="459300" cy="2210700"/>
            </a:xfrm>
            <a:prstGeom prst="roundRect">
              <a:avLst>
                <a:gd name="adj" fmla="val 24091"/>
              </a:avLst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g31c1215d96f_1_241"/>
            <p:cNvSpPr/>
            <p:nvPr/>
          </p:nvSpPr>
          <p:spPr>
            <a:xfrm>
              <a:off x="1611913" y="2323650"/>
              <a:ext cx="203700" cy="2210700"/>
            </a:xfrm>
            <a:prstGeom prst="rect">
              <a:avLst/>
            </a:prstGeom>
            <a:gradFill>
              <a:gsLst>
                <a:gs pos="0">
                  <a:srgbClr val="FFBA45"/>
                </a:gs>
                <a:gs pos="100000">
                  <a:srgbClr val="6B1C5C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4" name="Google Shape;94;g31c1215d96f_1_2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25538" y="2583100"/>
            <a:ext cx="3059594" cy="58412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31c1215d96f_1_241"/>
          <p:cNvSpPr txBox="1">
            <a:spLocks noGrp="1"/>
          </p:cNvSpPr>
          <p:nvPr>
            <p:ph type="title" idx="4294967295"/>
          </p:nvPr>
        </p:nvSpPr>
        <p:spPr>
          <a:xfrm>
            <a:off x="2431775" y="3320600"/>
            <a:ext cx="3696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 dirty="0" smtClean="0">
                <a:latin typeface="Open Sans"/>
                <a:ea typeface="Open Sans"/>
                <a:cs typeface="Open Sans"/>
                <a:sym typeface="Open Sans"/>
              </a:rPr>
              <a:t>Usuários e grupos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Grupos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89" y="1532386"/>
            <a:ext cx="9024122" cy="469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1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Usuários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426" y="1700546"/>
            <a:ext cx="9787847" cy="477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1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Grupos implícitos x grupos explícitos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/>
              <a:t>Grupos implícitos </a:t>
            </a:r>
            <a:r>
              <a:rPr lang="pt-BR" dirty="0"/>
              <a:t>são grupos que o administrador do portal não deve adicionar membros. Há dois grupos implícitos no </a:t>
            </a:r>
            <a:r>
              <a:rPr lang="pt-BR" dirty="0" err="1"/>
              <a:t>LumisXP</a:t>
            </a:r>
            <a:r>
              <a:rPr lang="pt-BR" dirty="0"/>
              <a:t>:</a:t>
            </a:r>
          </a:p>
          <a:p>
            <a:pPr lvl="1"/>
            <a:r>
              <a:rPr lang="pt-BR" dirty="0"/>
              <a:t>Todos os usuários</a:t>
            </a:r>
          </a:p>
          <a:p>
            <a:pPr lvl="1"/>
            <a:r>
              <a:rPr lang="pt-BR" dirty="0"/>
              <a:t>Usuários cadastrados</a:t>
            </a:r>
          </a:p>
          <a:p>
            <a:r>
              <a:rPr lang="pt-BR" b="1" dirty="0"/>
              <a:t>Grupos explícitos </a:t>
            </a:r>
            <a:r>
              <a:rPr lang="pt-BR" dirty="0"/>
              <a:t>são os grupos os quais os membros serão incluídos sob </a:t>
            </a:r>
            <a:r>
              <a:rPr lang="pt-BR" dirty="0" smtClean="0"/>
              <a:t>demanda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069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Membros diretos x membros indiretos</a:t>
            </a:r>
            <a:endParaRPr lang="pt-BR" dirty="0"/>
          </a:p>
        </p:txBody>
      </p:sp>
      <p:grpSp>
        <p:nvGrpSpPr>
          <p:cNvPr id="5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5052287" y="3327071"/>
            <a:ext cx="2736311" cy="895350"/>
            <a:chOff x="9353551" y="2543175"/>
            <a:chExt cx="2716241" cy="895350"/>
          </a:xfrm>
        </p:grpSpPr>
        <p:sp>
          <p:nvSpPr>
            <p:cNvPr id="6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1" y="2543175"/>
              <a:ext cx="1930772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7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smtClean="0"/>
                <a:t>Grupo A</a:t>
              </a:r>
              <a:endParaRPr lang="pt-BR" dirty="0"/>
            </a:p>
          </p:txBody>
        </p:sp>
        <p:pic>
          <p:nvPicPr>
            <p:cNvPr id="8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9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10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sp>
        <p:nvSpPr>
          <p:cNvPr id="11" name="Retângulo 10"/>
          <p:cNvSpPr/>
          <p:nvPr/>
        </p:nvSpPr>
        <p:spPr>
          <a:xfrm>
            <a:off x="7559642" y="2608463"/>
            <a:ext cx="3634493" cy="66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Grupos podem pertencer a outros grupos</a:t>
            </a:r>
            <a:endParaRPr lang="pt-BR" dirty="0">
              <a:solidFill>
                <a:schemeClr val="tx2"/>
              </a:solidFill>
            </a:endParaRPr>
          </a:p>
        </p:txBody>
      </p:sp>
      <p:cxnSp>
        <p:nvCxnSpPr>
          <p:cNvPr id="12" name="Conector de Seta Reta 11"/>
          <p:cNvCxnSpPr>
            <a:stCxn id="6" idx="0"/>
          </p:cNvCxnSpPr>
          <p:nvPr/>
        </p:nvCxnSpPr>
        <p:spPr>
          <a:xfrm flipV="1">
            <a:off x="6024806" y="2663142"/>
            <a:ext cx="0" cy="663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5052287" y="1713113"/>
            <a:ext cx="2736311" cy="895350"/>
            <a:chOff x="9353551" y="2543175"/>
            <a:chExt cx="2716241" cy="895350"/>
          </a:xfrm>
        </p:grpSpPr>
        <p:sp>
          <p:nvSpPr>
            <p:cNvPr id="15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1" y="2543175"/>
              <a:ext cx="1930772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6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smtClean="0"/>
                <a:t>Grupo B</a:t>
              </a:r>
              <a:endParaRPr lang="pt-BR" dirty="0"/>
            </a:p>
          </p:txBody>
        </p:sp>
        <p:pic>
          <p:nvPicPr>
            <p:cNvPr id="17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18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19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grpSp>
        <p:nvGrpSpPr>
          <p:cNvPr id="58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5052287" y="4940868"/>
            <a:ext cx="2736311" cy="895350"/>
            <a:chOff x="9353551" y="2543175"/>
            <a:chExt cx="2716241" cy="895350"/>
          </a:xfrm>
        </p:grpSpPr>
        <p:sp>
          <p:nvSpPr>
            <p:cNvPr id="59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1" y="2543175"/>
              <a:ext cx="1930772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60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smtClean="0"/>
                <a:t>Usuário</a:t>
              </a:r>
              <a:endParaRPr lang="pt-BR" dirty="0"/>
            </a:p>
          </p:txBody>
        </p:sp>
        <p:pic>
          <p:nvPicPr>
            <p:cNvPr id="61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06280" y="2676822"/>
              <a:ext cx="591741" cy="591740"/>
            </a:xfrm>
            <a:prstGeom prst="rect">
              <a:avLst/>
            </a:prstGeom>
          </p:spPr>
        </p:pic>
      </p:grpSp>
      <p:cxnSp>
        <p:nvCxnSpPr>
          <p:cNvPr id="64" name="Conector de Seta Reta 63"/>
          <p:cNvCxnSpPr/>
          <p:nvPr/>
        </p:nvCxnSpPr>
        <p:spPr>
          <a:xfrm flipV="1">
            <a:off x="6024806" y="4276939"/>
            <a:ext cx="0" cy="663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02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Grupos locais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>
            <a:off x="6839660" y="3300119"/>
            <a:ext cx="1233536" cy="389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4428412" y="1681337"/>
            <a:ext cx="2778386" cy="895350"/>
            <a:chOff x="9353550" y="2543175"/>
            <a:chExt cx="2778386" cy="895350"/>
          </a:xfrm>
        </p:grpSpPr>
        <p:sp>
          <p:nvSpPr>
            <p:cNvPr id="12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277838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3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/>
                <a:t>institucional.</a:t>
              </a:r>
              <a:endParaRPr lang="pt-BR" dirty="0" smtClean="0"/>
            </a:p>
            <a:p>
              <a:r>
                <a:rPr lang="pt-BR" dirty="0" smtClean="0"/>
                <a:t>administradores</a:t>
              </a:r>
              <a:endParaRPr lang="pt-BR" dirty="0"/>
            </a:p>
          </p:txBody>
        </p:sp>
        <p:pic>
          <p:nvPicPr>
            <p:cNvPr id="14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15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16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cxnSp>
        <p:nvCxnSpPr>
          <p:cNvPr id="17" name="Conector de Seta Reta 16"/>
          <p:cNvCxnSpPr>
            <a:stCxn id="12" idx="2"/>
          </p:cNvCxnSpPr>
          <p:nvPr/>
        </p:nvCxnSpPr>
        <p:spPr>
          <a:xfrm>
            <a:off x="5817605" y="2576687"/>
            <a:ext cx="1" cy="788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19" idx="3"/>
          </p:cNvCxnSpPr>
          <p:nvPr/>
        </p:nvCxnSpPr>
        <p:spPr>
          <a:xfrm>
            <a:off x="3177686" y="3439946"/>
            <a:ext cx="1617865" cy="249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>
            <a:stCxn id="26" idx="0"/>
          </p:cNvCxnSpPr>
          <p:nvPr/>
        </p:nvCxnSpPr>
        <p:spPr>
          <a:xfrm flipV="1">
            <a:off x="2841060" y="4007755"/>
            <a:ext cx="2015851" cy="88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5687707" y="3987221"/>
            <a:ext cx="844846" cy="771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4" name="Canal 1">
            <a:extLst>
              <a:ext uri="{FF2B5EF4-FFF2-40B4-BE49-F238E27FC236}">
                <a16:creationId xmlns:a16="http://schemas.microsoft.com/office/drawing/2014/main" id="{7EA0CB3A-C241-405F-BF41-B513145A76C2}"/>
              </a:ext>
            </a:extLst>
          </p:cNvPr>
          <p:cNvSpPr/>
          <p:nvPr/>
        </p:nvSpPr>
        <p:spPr>
          <a:xfrm>
            <a:off x="5059166" y="3552345"/>
            <a:ext cx="1697588" cy="42217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dirty="0" smtClean="0">
                <a:solidFill>
                  <a:schemeClr val="tx2"/>
                </a:solidFill>
              </a:rPr>
              <a:t>Institucional</a:t>
            </a:r>
            <a:endParaRPr lang="pt-BR" dirty="0">
              <a:solidFill>
                <a:schemeClr val="tx2"/>
              </a:solidFill>
            </a:endParaRPr>
          </a:p>
        </p:txBody>
      </p:sp>
      <p:grpSp>
        <p:nvGrpSpPr>
          <p:cNvPr id="36" name="Agrupar 35"/>
          <p:cNvGrpSpPr/>
          <p:nvPr/>
        </p:nvGrpSpPr>
        <p:grpSpPr>
          <a:xfrm>
            <a:off x="6601038" y="4361001"/>
            <a:ext cx="1541872" cy="422171"/>
            <a:chOff x="2650555" y="4778094"/>
            <a:chExt cx="1541872" cy="422171"/>
          </a:xfrm>
        </p:grpSpPr>
        <p:sp>
          <p:nvSpPr>
            <p:cNvPr id="37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dirty="0" smtClean="0">
                  <a:solidFill>
                    <a:schemeClr val="tx2"/>
                  </a:solidFill>
                </a:rPr>
                <a:t>Páginas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38" name="Imagem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  <p:pic>
        <p:nvPicPr>
          <p:cNvPr id="39" name="Imagem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499" y="3681765"/>
            <a:ext cx="178120" cy="178120"/>
          </a:xfrm>
          <a:prstGeom prst="rect">
            <a:avLst/>
          </a:prstGeom>
        </p:spPr>
      </p:pic>
      <p:grpSp>
        <p:nvGrpSpPr>
          <p:cNvPr id="40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1310737" y="4912507"/>
            <a:ext cx="2778386" cy="895350"/>
            <a:chOff x="9353550" y="2543175"/>
            <a:chExt cx="2778386" cy="895350"/>
          </a:xfrm>
        </p:grpSpPr>
        <p:sp>
          <p:nvSpPr>
            <p:cNvPr id="41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277838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42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/>
                <a:t>institucional.</a:t>
              </a:r>
              <a:endParaRPr lang="pt-BR" dirty="0" smtClean="0"/>
            </a:p>
            <a:p>
              <a:r>
                <a:rPr lang="pt-BR" dirty="0" err="1"/>
                <a:t>usuarios</a:t>
              </a:r>
              <a:endParaRPr lang="pt-BR" dirty="0"/>
            </a:p>
          </p:txBody>
        </p:sp>
        <p:pic>
          <p:nvPicPr>
            <p:cNvPr id="43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44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45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grpSp>
        <p:nvGrpSpPr>
          <p:cNvPr id="47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391308" y="2838535"/>
            <a:ext cx="2778386" cy="895350"/>
            <a:chOff x="9353550" y="2543175"/>
            <a:chExt cx="2778386" cy="895350"/>
          </a:xfrm>
        </p:grpSpPr>
        <p:sp>
          <p:nvSpPr>
            <p:cNvPr id="4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277838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4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/>
                <a:t>institucional.</a:t>
              </a:r>
              <a:endParaRPr lang="pt-BR" dirty="0" smtClean="0"/>
            </a:p>
            <a:p>
              <a:r>
                <a:rPr lang="pt-BR" dirty="0" smtClean="0"/>
                <a:t>editores</a:t>
              </a:r>
              <a:endParaRPr lang="pt-BR" dirty="0"/>
            </a:p>
          </p:txBody>
        </p:sp>
        <p:pic>
          <p:nvPicPr>
            <p:cNvPr id="50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51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52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grpSp>
        <p:nvGrpSpPr>
          <p:cNvPr id="53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8073196" y="2883244"/>
            <a:ext cx="2778386" cy="895350"/>
            <a:chOff x="9353550" y="2543175"/>
            <a:chExt cx="2778386" cy="895350"/>
          </a:xfrm>
        </p:grpSpPr>
        <p:sp>
          <p:nvSpPr>
            <p:cNvPr id="54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277838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55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8780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/>
                <a:t>institucional.</a:t>
              </a:r>
              <a:endParaRPr lang="pt-BR" dirty="0" smtClean="0"/>
            </a:p>
            <a:p>
              <a:r>
                <a:rPr lang="pt-BR" dirty="0" smtClean="0"/>
                <a:t>autores</a:t>
              </a:r>
              <a:endParaRPr lang="pt-BR" dirty="0"/>
            </a:p>
          </p:txBody>
        </p:sp>
        <p:pic>
          <p:nvPicPr>
            <p:cNvPr id="56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57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58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47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Grupos globais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547679" y="1775535"/>
            <a:ext cx="11463808" cy="421689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542461" y="2493827"/>
            <a:ext cx="4496367" cy="31782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6901821" y="2493827"/>
            <a:ext cx="4496367" cy="317820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7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1700724" y="3064255"/>
            <a:ext cx="1995536" cy="895350"/>
            <a:chOff x="9353550" y="2543175"/>
            <a:chExt cx="1995536" cy="895350"/>
          </a:xfrm>
        </p:grpSpPr>
        <p:sp>
          <p:nvSpPr>
            <p:cNvPr id="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199553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157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err="1" smtClean="0"/>
                <a:t>admins</a:t>
              </a:r>
              <a:endParaRPr lang="pt-BR" dirty="0"/>
            </a:p>
          </p:txBody>
        </p:sp>
        <p:pic>
          <p:nvPicPr>
            <p:cNvPr id="10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11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12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sp>
        <p:nvSpPr>
          <p:cNvPr id="13" name="CaixaDeTexto 12"/>
          <p:cNvSpPr txBox="1"/>
          <p:nvPr/>
        </p:nvSpPr>
        <p:spPr>
          <a:xfrm>
            <a:off x="6901821" y="254666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Estrutura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542461" y="2546667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Grupos globais</a:t>
            </a:r>
            <a:endParaRPr lang="pt-BR" dirty="0"/>
          </a:p>
        </p:txBody>
      </p:sp>
      <p:grpSp>
        <p:nvGrpSpPr>
          <p:cNvPr id="15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3869776" y="3064255"/>
            <a:ext cx="1995536" cy="895350"/>
            <a:chOff x="9353550" y="2543175"/>
            <a:chExt cx="1995536" cy="895350"/>
          </a:xfrm>
        </p:grpSpPr>
        <p:sp>
          <p:nvSpPr>
            <p:cNvPr id="16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199553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17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157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smtClean="0"/>
                <a:t>cadastrados</a:t>
              </a:r>
              <a:endParaRPr lang="pt-BR" dirty="0"/>
            </a:p>
          </p:txBody>
        </p:sp>
        <p:pic>
          <p:nvPicPr>
            <p:cNvPr id="18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19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20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grpSp>
        <p:nvGrpSpPr>
          <p:cNvPr id="21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1700724" y="4259254"/>
            <a:ext cx="1995536" cy="895350"/>
            <a:chOff x="9353550" y="2543175"/>
            <a:chExt cx="1995536" cy="895350"/>
          </a:xfrm>
        </p:grpSpPr>
        <p:sp>
          <p:nvSpPr>
            <p:cNvPr id="22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199553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23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157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err="1" smtClean="0"/>
                <a:t>developers</a:t>
              </a:r>
              <a:endParaRPr lang="pt-BR" dirty="0"/>
            </a:p>
          </p:txBody>
        </p:sp>
        <p:pic>
          <p:nvPicPr>
            <p:cNvPr id="24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25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26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grpSp>
        <p:nvGrpSpPr>
          <p:cNvPr id="27" name="Grup de Usuários 1">
            <a:extLst>
              <a:ext uri="{FF2B5EF4-FFF2-40B4-BE49-F238E27FC236}">
                <a16:creationId xmlns:a16="http://schemas.microsoft.com/office/drawing/2014/main" id="{1DD18C74-1000-4A1E-B698-FFD4E86C6440}"/>
              </a:ext>
            </a:extLst>
          </p:cNvPr>
          <p:cNvGrpSpPr/>
          <p:nvPr/>
        </p:nvGrpSpPr>
        <p:grpSpPr>
          <a:xfrm>
            <a:off x="3869776" y="4254880"/>
            <a:ext cx="1995536" cy="895350"/>
            <a:chOff x="9353550" y="2543175"/>
            <a:chExt cx="1995536" cy="895350"/>
          </a:xfrm>
        </p:grpSpPr>
        <p:sp>
          <p:nvSpPr>
            <p:cNvPr id="28" name="Retângulo: Cantos Arredondados 9">
              <a:extLst>
                <a:ext uri="{FF2B5EF4-FFF2-40B4-BE49-F238E27FC236}">
                  <a16:creationId xmlns:a16="http://schemas.microsoft.com/office/drawing/2014/main" id="{89B4FF5C-BCB0-4DDC-86C2-1321C3FAB545}"/>
                </a:ext>
              </a:extLst>
            </p:cNvPr>
            <p:cNvSpPr>
              <a:spLocks/>
            </p:cNvSpPr>
            <p:nvPr/>
          </p:nvSpPr>
          <p:spPr>
            <a:xfrm>
              <a:off x="9353550" y="2543175"/>
              <a:ext cx="1995536" cy="895350"/>
            </a:xfrm>
            <a:prstGeom prst="round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t-BR"/>
            </a:p>
          </p:txBody>
        </p:sp>
        <p:sp>
          <p:nvSpPr>
            <p:cNvPr id="29" name="CaixaDeTexto 8">
              <a:extLst>
                <a:ext uri="{FF2B5EF4-FFF2-40B4-BE49-F238E27FC236}">
                  <a16:creationId xmlns:a16="http://schemas.microsoft.com/office/drawing/2014/main" id="{8A3E113E-8401-4EE5-A207-2240D81F1701}"/>
                </a:ext>
              </a:extLst>
            </p:cNvPr>
            <p:cNvSpPr txBox="1">
              <a:spLocks/>
            </p:cNvSpPr>
            <p:nvPr/>
          </p:nvSpPr>
          <p:spPr>
            <a:xfrm>
              <a:off x="10191750" y="2676822"/>
              <a:ext cx="1157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BR" dirty="0" smtClean="0"/>
                <a:t>todos</a:t>
              </a:r>
              <a:endParaRPr lang="pt-BR" dirty="0"/>
            </a:p>
          </p:txBody>
        </p:sp>
        <p:pic>
          <p:nvPicPr>
            <p:cNvPr id="30" name="Gráfico 18" descr="Usuário com preenchimento sólido">
              <a:extLst>
                <a:ext uri="{FF2B5EF4-FFF2-40B4-BE49-F238E27FC236}">
                  <a16:creationId xmlns:a16="http://schemas.microsoft.com/office/drawing/2014/main" id="{3EAEE2B2-27F6-4679-B835-91CF8575C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82137" y="2618599"/>
              <a:ext cx="394219" cy="394219"/>
            </a:xfrm>
            <a:prstGeom prst="rect">
              <a:avLst/>
            </a:prstGeom>
          </p:spPr>
        </p:pic>
        <p:pic>
          <p:nvPicPr>
            <p:cNvPr id="31" name="Gráfico 21" descr="Usuário com preenchimento sólido">
              <a:extLst>
                <a:ext uri="{FF2B5EF4-FFF2-40B4-BE49-F238E27FC236}">
                  <a16:creationId xmlns:a16="http://schemas.microsoft.com/office/drawing/2014/main" id="{31CDD4DE-8259-42B5-995F-37EC104D2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721331" y="2838450"/>
              <a:ext cx="394219" cy="394219"/>
            </a:xfrm>
            <a:prstGeom prst="rect">
              <a:avLst/>
            </a:prstGeom>
          </p:spPr>
        </p:pic>
        <p:pic>
          <p:nvPicPr>
            <p:cNvPr id="32" name="Gráfico 22" descr="Usuário com preenchimento sólido">
              <a:extLst>
                <a:ext uri="{FF2B5EF4-FFF2-40B4-BE49-F238E27FC236}">
                  <a16:creationId xmlns:a16="http://schemas.microsoft.com/office/drawing/2014/main" id="{19766340-383C-4082-B6A2-37B7F5D7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9433200" y="2958584"/>
              <a:ext cx="394219" cy="394219"/>
            </a:xfrm>
            <a:prstGeom prst="rect">
              <a:avLst/>
            </a:prstGeom>
          </p:spPr>
        </p:pic>
      </p:grpSp>
      <p:sp>
        <p:nvSpPr>
          <p:cNvPr id="33" name="CaixaDeTexto 32"/>
          <p:cNvSpPr txBox="1"/>
          <p:nvPr/>
        </p:nvSpPr>
        <p:spPr>
          <a:xfrm>
            <a:off x="5929509" y="18287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LumisXP</a:t>
            </a:r>
            <a:endParaRPr lang="pt-BR" dirty="0"/>
          </a:p>
        </p:txBody>
      </p:sp>
      <p:sp>
        <p:nvSpPr>
          <p:cNvPr id="34" name="Seta: Canal 2">
            <a:extLst>
              <a:ext uri="{FF2B5EF4-FFF2-40B4-BE49-F238E27FC236}">
                <a16:creationId xmlns:a16="http://schemas.microsoft.com/office/drawing/2014/main" id="{0259E8BB-B4EC-4ACE-84E9-A8B39558CF13}"/>
              </a:ext>
            </a:extLst>
          </p:cNvPr>
          <p:cNvSpPr/>
          <p:nvPr/>
        </p:nvSpPr>
        <p:spPr>
          <a:xfrm flipV="1">
            <a:off x="8232955" y="3959605"/>
            <a:ext cx="844846" cy="7715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35" name="Agrupar 34"/>
          <p:cNvGrpSpPr/>
          <p:nvPr/>
        </p:nvGrpSpPr>
        <p:grpSpPr>
          <a:xfrm>
            <a:off x="7604414" y="3524729"/>
            <a:ext cx="2109954" cy="422171"/>
            <a:chOff x="851705" y="3250669"/>
            <a:chExt cx="2109954" cy="422171"/>
          </a:xfrm>
        </p:grpSpPr>
        <p:sp>
          <p:nvSpPr>
            <p:cNvPr id="36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851705" y="3250669"/>
              <a:ext cx="2109954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dirty="0" smtClean="0">
                  <a:solidFill>
                    <a:schemeClr val="tx2"/>
                  </a:solidFill>
                </a:rPr>
                <a:t>Institucional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377" y="3372808"/>
              <a:ext cx="177894" cy="177894"/>
            </a:xfrm>
            <a:prstGeom prst="rect">
              <a:avLst/>
            </a:prstGeom>
          </p:spPr>
        </p:pic>
      </p:grpSp>
      <p:grpSp>
        <p:nvGrpSpPr>
          <p:cNvPr id="38" name="Agrupar 37"/>
          <p:cNvGrpSpPr/>
          <p:nvPr/>
        </p:nvGrpSpPr>
        <p:grpSpPr>
          <a:xfrm>
            <a:off x="9146286" y="4333385"/>
            <a:ext cx="1541872" cy="422171"/>
            <a:chOff x="2650555" y="4778094"/>
            <a:chExt cx="1541872" cy="422171"/>
          </a:xfrm>
        </p:grpSpPr>
        <p:sp>
          <p:nvSpPr>
            <p:cNvPr id="39" name="Canal 1">
              <a:extLst>
                <a:ext uri="{FF2B5EF4-FFF2-40B4-BE49-F238E27FC236}">
                  <a16:creationId xmlns:a16="http://schemas.microsoft.com/office/drawing/2014/main" id="{7EA0CB3A-C241-405F-BF41-B513145A76C2}"/>
                </a:ext>
              </a:extLst>
            </p:cNvPr>
            <p:cNvSpPr/>
            <p:nvPr/>
          </p:nvSpPr>
          <p:spPr>
            <a:xfrm>
              <a:off x="2650555" y="4778094"/>
              <a:ext cx="1541872" cy="422171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t-B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pt-BR" dirty="0" smtClean="0">
                  <a:solidFill>
                    <a:schemeClr val="tx2"/>
                  </a:solidFill>
                </a:rPr>
                <a:t>Páginas</a:t>
              </a:r>
              <a:endParaRPr lang="pt-BR" dirty="0">
                <a:solidFill>
                  <a:schemeClr val="tx2"/>
                </a:solidFill>
              </a:endParaRPr>
            </a:p>
          </p:txBody>
        </p:sp>
        <p:pic>
          <p:nvPicPr>
            <p:cNvPr id="40" name="Imagem 3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6271" y="4902375"/>
              <a:ext cx="173607" cy="17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910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Adicionando um usuário a um grupo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45" y="1097608"/>
            <a:ext cx="7380055" cy="203694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3" y="3306855"/>
            <a:ext cx="5976097" cy="345743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410" y="3718183"/>
            <a:ext cx="6162955" cy="2078416"/>
          </a:xfrm>
          <a:prstGeom prst="rect">
            <a:avLst/>
          </a:prstGeom>
        </p:spPr>
      </p:pic>
      <p:cxnSp>
        <p:nvCxnSpPr>
          <p:cNvPr id="8" name="Conector de Seta Reta 7"/>
          <p:cNvCxnSpPr>
            <a:endCxn id="5" idx="0"/>
          </p:cNvCxnSpPr>
          <p:nvPr/>
        </p:nvCxnSpPr>
        <p:spPr>
          <a:xfrm>
            <a:off x="932329" y="2590800"/>
            <a:ext cx="2175623" cy="716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V="1">
            <a:off x="838200" y="3897024"/>
            <a:ext cx="5352579" cy="208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flipV="1">
            <a:off x="6777318" y="2364308"/>
            <a:ext cx="1671537" cy="1736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5100918" y="3028115"/>
            <a:ext cx="1990164" cy="66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Grupos locais </a:t>
            </a:r>
            <a:r>
              <a:rPr lang="pt-BR" b="1" dirty="0" smtClean="0">
                <a:solidFill>
                  <a:schemeClr val="tx2"/>
                </a:solidFill>
              </a:rPr>
              <a:t>do canal Institucional</a:t>
            </a:r>
            <a:endParaRPr lang="pt-BR" b="1" dirty="0">
              <a:solidFill>
                <a:schemeClr val="tx2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113716" y="2185540"/>
            <a:ext cx="1990164" cy="66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2"/>
                </a:solidFill>
              </a:rPr>
              <a:t>Grupos globais</a:t>
            </a:r>
            <a:endParaRPr lang="pt-BR" dirty="0">
              <a:solidFill>
                <a:schemeClr val="tx2"/>
              </a:solidFill>
            </a:endParaRPr>
          </a:p>
        </p:txBody>
      </p:sp>
      <p:cxnSp>
        <p:nvCxnSpPr>
          <p:cNvPr id="13" name="Conector de Seta Reta 12"/>
          <p:cNvCxnSpPr/>
          <p:nvPr/>
        </p:nvCxnSpPr>
        <p:spPr>
          <a:xfrm>
            <a:off x="7108743" y="2517235"/>
            <a:ext cx="1461516" cy="380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>
            <a:stCxn id="11" idx="3"/>
          </p:cNvCxnSpPr>
          <p:nvPr/>
        </p:nvCxnSpPr>
        <p:spPr>
          <a:xfrm flipV="1">
            <a:off x="7091082" y="3112327"/>
            <a:ext cx="1479177" cy="2474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4274" y="1499678"/>
            <a:ext cx="3557726" cy="18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0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Adicionando um grupo a um usuário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81" y="1401555"/>
            <a:ext cx="7337952" cy="173676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81" y="3366873"/>
            <a:ext cx="6557122" cy="236031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652" y="2911354"/>
            <a:ext cx="5167348" cy="2815830"/>
          </a:xfrm>
          <a:prstGeom prst="rect">
            <a:avLst/>
          </a:prstGeom>
        </p:spPr>
      </p:pic>
      <p:cxnSp>
        <p:nvCxnSpPr>
          <p:cNvPr id="7" name="Conector de Seta Reta 6"/>
          <p:cNvCxnSpPr/>
          <p:nvPr/>
        </p:nvCxnSpPr>
        <p:spPr>
          <a:xfrm flipH="1">
            <a:off x="1479565" y="2749989"/>
            <a:ext cx="197224" cy="616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>
            <a:endCxn id="6" idx="1"/>
          </p:cNvCxnSpPr>
          <p:nvPr/>
        </p:nvCxnSpPr>
        <p:spPr>
          <a:xfrm>
            <a:off x="1138906" y="3823974"/>
            <a:ext cx="5885746" cy="495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85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misXP">
  <a:themeElements>
    <a:clrScheme name="Simple Light">
      <a:dk1>
        <a:srgbClr val="1E292A"/>
      </a:dk1>
      <a:lt1>
        <a:srgbClr val="404E50"/>
      </a:lt1>
      <a:dk2>
        <a:srgbClr val="556163"/>
      </a:dk2>
      <a:lt2>
        <a:srgbClr val="F8F8F8"/>
      </a:lt2>
      <a:accent1>
        <a:srgbClr val="6B1C5C"/>
      </a:accent1>
      <a:accent2>
        <a:srgbClr val="AC5D9D"/>
      </a:accent2>
      <a:accent3>
        <a:srgbClr val="C898C0"/>
      </a:accent3>
      <a:accent4>
        <a:srgbClr val="CF8300"/>
      </a:accent4>
      <a:accent5>
        <a:srgbClr val="FFBA45"/>
      </a:accent5>
      <a:accent6>
        <a:srgbClr val="FFDFA7"/>
      </a:accent6>
      <a:hlink>
        <a:srgbClr val="FFBA4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113</Words>
  <Application>Microsoft Office PowerPoint</Application>
  <PresentationFormat>Widescreen</PresentationFormat>
  <Paragraphs>39</Paragraphs>
  <Slides>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Open Sans</vt:lpstr>
      <vt:lpstr>LumisXP</vt:lpstr>
      <vt:lpstr>Usuários e grupos</vt:lpstr>
      <vt:lpstr>Grupos</vt:lpstr>
      <vt:lpstr>Usuários</vt:lpstr>
      <vt:lpstr>Grupos implícitos x grupos explícitos</vt:lpstr>
      <vt:lpstr>Membros diretos x membros indiretos</vt:lpstr>
      <vt:lpstr>Grupos locais</vt:lpstr>
      <vt:lpstr>Grupos globais</vt:lpstr>
      <vt:lpstr>Adicionando um usuário a um grupo</vt:lpstr>
      <vt:lpstr>Adicionando um grupo a um usuário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Santana</dc:creator>
  <cp:lastModifiedBy>Rodrigo Anselmo Santana</cp:lastModifiedBy>
  <cp:revision>12</cp:revision>
  <dcterms:created xsi:type="dcterms:W3CDTF">2021-11-26T20:26:05Z</dcterms:created>
  <dcterms:modified xsi:type="dcterms:W3CDTF">2025-01-17T14:47:33Z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7</vt:i4>
  </property>
  <property fmtid="{D5CDD505-2E9C-101B-9397-08002B2CF9AE}" pid="3" name="PresentationFormat">
    <vt:lpwstr>Widescreen</vt:lpwstr>
  </property>
  <property fmtid="{D5CDD505-2E9C-101B-9397-08002B2CF9AE}" pid="4" name="Slides">
    <vt:i4>16</vt:i4>
  </property>
</Properties>
</file>